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82" r:id="rId2"/>
    <p:sldMasterId id="2147483690" r:id="rId3"/>
  </p:sldMasterIdLst>
  <p:notesMasterIdLst>
    <p:notesMasterId r:id="rId39"/>
  </p:notesMasterIdLst>
  <p:handoutMasterIdLst>
    <p:handoutMasterId r:id="rId40"/>
  </p:handoutMasterIdLst>
  <p:sldIdLst>
    <p:sldId id="485" r:id="rId4"/>
    <p:sldId id="496" r:id="rId5"/>
    <p:sldId id="491" r:id="rId6"/>
    <p:sldId id="501" r:id="rId7"/>
    <p:sldId id="522" r:id="rId8"/>
    <p:sldId id="532" r:id="rId9"/>
    <p:sldId id="507" r:id="rId10"/>
    <p:sldId id="498" r:id="rId11"/>
    <p:sldId id="502" r:id="rId12"/>
    <p:sldId id="500" r:id="rId13"/>
    <p:sldId id="504" r:id="rId14"/>
    <p:sldId id="533" r:id="rId15"/>
    <p:sldId id="534" r:id="rId16"/>
    <p:sldId id="542" r:id="rId17"/>
    <p:sldId id="506" r:id="rId18"/>
    <p:sldId id="529" r:id="rId19"/>
    <p:sldId id="531" r:id="rId20"/>
    <p:sldId id="530" r:id="rId21"/>
    <p:sldId id="505" r:id="rId22"/>
    <p:sldId id="535" r:id="rId23"/>
    <p:sldId id="523" r:id="rId24"/>
    <p:sldId id="525" r:id="rId25"/>
    <p:sldId id="526" r:id="rId26"/>
    <p:sldId id="540" r:id="rId27"/>
    <p:sldId id="508" r:id="rId28"/>
    <p:sldId id="541" r:id="rId29"/>
    <p:sldId id="511" r:id="rId30"/>
    <p:sldId id="512" r:id="rId31"/>
    <p:sldId id="543" r:id="rId32"/>
    <p:sldId id="509" r:id="rId33"/>
    <p:sldId id="515" r:id="rId34"/>
    <p:sldId id="516" r:id="rId35"/>
    <p:sldId id="520" r:id="rId36"/>
    <p:sldId id="518" r:id="rId37"/>
    <p:sldId id="51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FC0ADA-1FE0-4E3E-A29A-6277D80E99CC}">
          <p14:sldIdLst>
            <p14:sldId id="485"/>
            <p14:sldId id="496"/>
            <p14:sldId id="491"/>
            <p14:sldId id="501"/>
            <p14:sldId id="522"/>
            <p14:sldId id="532"/>
            <p14:sldId id="507"/>
            <p14:sldId id="498"/>
            <p14:sldId id="502"/>
            <p14:sldId id="500"/>
            <p14:sldId id="504"/>
            <p14:sldId id="533"/>
            <p14:sldId id="534"/>
            <p14:sldId id="542"/>
            <p14:sldId id="506"/>
            <p14:sldId id="529"/>
            <p14:sldId id="531"/>
            <p14:sldId id="530"/>
            <p14:sldId id="505"/>
            <p14:sldId id="535"/>
            <p14:sldId id="523"/>
            <p14:sldId id="525"/>
            <p14:sldId id="526"/>
            <p14:sldId id="540"/>
            <p14:sldId id="508"/>
            <p14:sldId id="541"/>
            <p14:sldId id="511"/>
            <p14:sldId id="512"/>
            <p14:sldId id="543"/>
            <p14:sldId id="509"/>
            <p14:sldId id="515"/>
            <p14:sldId id="516"/>
            <p14:sldId id="520"/>
            <p14:sldId id="518"/>
            <p14:sldId id="5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4660"/>
  </p:normalViewPr>
  <p:slideViewPr>
    <p:cSldViewPr>
      <p:cViewPr varScale="1">
        <p:scale>
          <a:sx n="78" d="100"/>
          <a:sy n="78" d="100"/>
        </p:scale>
        <p:origin x="145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7D868-0A60-402E-8CAE-6736B229122C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88811-99DA-4F04-8F6A-198712B054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5T06:25:40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8T11:10:38.4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5T06:26:18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1 600,'98'118'32,"-69"-88"-24,1 0 0,1-3 0,1 0 1,53 32-1,-61-46-4,-1 2-1,-1 0 1,0 1 0,38 37 0,-57-49-2,1 1 0,-1 0-1,0 0 1,0 0 0,-1 0-1,1 0 1,-1 0 0,-1 1 0,1-1-1,1 7 1,-2-6-1,0-1 0,1 1 0,0-1 1,0 1-1,1-1 0,3 6 0,-5-8-17,1-1 0,0 0 1,0 0-1,0-1 0,0 1 1,0 0-1,1-1 0,-1 1 0,1-1 1,-1 1-1,1-1 0,-1 0 1,1 0-1,-1-1 0,1 1 0,0 0 1,3 0-1,12 1-128,-1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5T06:26:34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5T06:26:16.8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5T06:26:36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19 992,'-28'-5'4,"15"-9"-4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88838-62C6-4383-8EBB-27CCF6A715F7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21218-C956-4CB9-BA07-7348ED28E13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1218-C956-4CB9-BA07-7348ED28E13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19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3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9144000" cy="863488"/>
          </a:xfrm>
          <a:solidFill>
            <a:srgbClr val="2E3192"/>
          </a:solidFill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1563"/>
            <a:ext cx="9144000" cy="541315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800">
                <a:latin typeface="Garamond" panose="02020404030301010803" pitchFamily="18" charset="0"/>
              </a:defRPr>
            </a:lvl1pPr>
            <a:lvl2pPr marL="600075" indent="-257175">
              <a:buFont typeface="Wingdings" panose="05000000000000000000" pitchFamily="2" charset="2"/>
              <a:buChar char="Ø"/>
              <a:defRPr sz="2400">
                <a:latin typeface="Garamond" panose="02020404030301010803" pitchFamily="18" charset="0"/>
              </a:defRPr>
            </a:lvl2pPr>
            <a:lvl3pPr marL="942975" indent="-257175">
              <a:buFont typeface="Wingdings" panose="05000000000000000000" pitchFamily="2" charset="2"/>
              <a:buChar char="Ø"/>
              <a:defRPr sz="2000">
                <a:latin typeface="Garamond" panose="02020404030301010803" pitchFamily="18" charset="0"/>
              </a:defRPr>
            </a:lvl3pPr>
            <a:lvl4pPr marL="1243013" indent="-214313">
              <a:buFont typeface="Wingdings" panose="05000000000000000000" pitchFamily="2" charset="2"/>
              <a:buChar char="Ø"/>
              <a:defRPr sz="1800">
                <a:latin typeface="Garamond" panose="02020404030301010803" pitchFamily="18" charset="0"/>
              </a:defRPr>
            </a:lvl4pPr>
            <a:lvl5pPr marL="1585913" indent="-214313">
              <a:buFont typeface="Wingdings" panose="05000000000000000000" pitchFamily="2" charset="2"/>
              <a:buChar char="Ø"/>
              <a:defRPr sz="1600"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699BEF06-C762-4A22-8F99-030049B1B28D}"/>
              </a:ext>
            </a:extLst>
          </p:cNvPr>
          <p:cNvSpPr/>
          <p:nvPr userDrawn="1"/>
        </p:nvSpPr>
        <p:spPr>
          <a:xfrm flipV="1">
            <a:off x="-271" y="6333593"/>
            <a:ext cx="9144271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Line 3">
            <a:extLst>
              <a:ext uri="{FF2B5EF4-FFF2-40B4-BE49-F238E27FC236}">
                <a16:creationId xmlns:a16="http://schemas.microsoft.com/office/drawing/2014/main" id="{9DE20F58-FD7F-495E-8BEC-C2BA0DBC6B8E}"/>
              </a:ext>
            </a:extLst>
          </p:cNvPr>
          <p:cNvSpPr/>
          <p:nvPr userDrawn="1"/>
        </p:nvSpPr>
        <p:spPr>
          <a:xfrm flipV="1">
            <a:off x="-271" y="6304723"/>
            <a:ext cx="9144271" cy="0"/>
          </a:xfrm>
          <a:prstGeom prst="line">
            <a:avLst/>
          </a:prstGeom>
          <a:ln w="2556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1911C4C5-93CC-44B1-892B-7A042EE5A0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996" y="6338145"/>
            <a:ext cx="1696641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Shape 4">
            <a:extLst>
              <a:ext uri="{FF2B5EF4-FFF2-40B4-BE49-F238E27FC236}">
                <a16:creationId xmlns:a16="http://schemas.microsoft.com/office/drawing/2014/main" id="{323C4657-6324-4896-86E3-00A01A6182C4}"/>
              </a:ext>
            </a:extLst>
          </p:cNvPr>
          <p:cNvSpPr txBox="1"/>
          <p:nvPr userDrawn="1"/>
        </p:nvSpPr>
        <p:spPr>
          <a:xfrm>
            <a:off x="6848341" y="6647350"/>
            <a:ext cx="2250416" cy="172034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75" b="1" i="0" u="none" strike="noStrike" kern="1200" cap="none" spc="-1" normalizeH="0" baseline="0" noProof="0" dirty="0">
                <a:ln>
                  <a:noFill/>
                </a:ln>
                <a:solidFill>
                  <a:srgbClr val="2E319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Department of Humanities</a:t>
            </a:r>
            <a:endParaRPr kumimoji="0" lang="en-IN" sz="675" b="0" i="0" u="none" strike="noStrike" kern="1200" cap="none" spc="-1" normalizeH="0" baseline="0" noProof="0" dirty="0">
              <a:ln>
                <a:noFill/>
              </a:ln>
              <a:solidFill>
                <a:srgbClr val="2E3192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8" name="PlaceHolder 2">
            <a:extLst>
              <a:ext uri="{FF2B5EF4-FFF2-40B4-BE49-F238E27FC236}">
                <a16:creationId xmlns:a16="http://schemas.microsoft.com/office/drawing/2014/main" id="{2802384B-76B9-544B-80E7-B1D28B4F1161}"/>
              </a:ext>
            </a:extLst>
          </p:cNvPr>
          <p:cNvSpPr txBox="1">
            <a:spLocks/>
          </p:cNvSpPr>
          <p:nvPr userDrawn="1"/>
        </p:nvSpPr>
        <p:spPr>
          <a:xfrm>
            <a:off x="53579" y="6384949"/>
            <a:ext cx="648890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70F0A6-2E5A-40D4-8AE4-7DD180036AFF}" type="slidenum">
              <a:rPr kumimoji="0" lang="en-IN" alt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2E319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altLang="en-US" sz="675" b="0" i="0" u="none" strike="noStrike" kern="1200" cap="none" spc="0" normalizeH="0" baseline="0" noProof="0" dirty="0">
              <a:ln>
                <a:noFill/>
              </a:ln>
              <a:solidFill>
                <a:srgbClr val="2E319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" name="TextShape 6">
            <a:extLst>
              <a:ext uri="{FF2B5EF4-FFF2-40B4-BE49-F238E27FC236}">
                <a16:creationId xmlns:a16="http://schemas.microsoft.com/office/drawing/2014/main" id="{340B9CE4-CF9D-DD44-9466-C376CA33DA34}"/>
              </a:ext>
            </a:extLst>
          </p:cNvPr>
          <p:cNvSpPr txBox="1"/>
          <p:nvPr userDrawn="1"/>
        </p:nvSpPr>
        <p:spPr>
          <a:xfrm>
            <a:off x="101204" y="6517763"/>
            <a:ext cx="735806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A70A0-19D7-4674-A275-1A3E647F8FED}" type="datetime">
              <a:rPr kumimoji="0" lang="en-IN" sz="675" b="0" i="0" u="none" strike="noStrike" kern="1200" cap="none" spc="-1" normalizeH="0" baseline="0" noProof="0">
                <a:ln>
                  <a:noFill/>
                </a:ln>
                <a:solidFill>
                  <a:srgbClr val="2E319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27-08-2024</a:t>
            </a:fld>
            <a:endParaRPr kumimoji="0" lang="en-IN" sz="750" b="0" i="0" u="none" strike="noStrike" kern="1200" cap="none" spc="-1" normalizeH="0" baseline="0" noProof="0" dirty="0">
              <a:ln>
                <a:noFill/>
              </a:ln>
              <a:solidFill>
                <a:srgbClr val="2E3192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B37AD63-FD6D-A949-B136-54AB239E48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>
            <a:lvl1pPr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65254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9DAB-469C-9248-BB28-591B8FE75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958" y="1045257"/>
            <a:ext cx="4237892" cy="51317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F160-E148-9C41-89A4-8B652F3DB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45257"/>
            <a:ext cx="4299439" cy="51317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6B7CA-CC90-1247-83F3-35391AF4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037" y="6507483"/>
            <a:ext cx="888683" cy="2901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5957E-FED0-1B42-AF12-F60686C5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5742" y="6191264"/>
            <a:ext cx="317183" cy="365125"/>
          </a:xfrm>
        </p:spPr>
        <p:txBody>
          <a:bodyPr/>
          <a:lstStyle/>
          <a:p>
            <a:fld id="{D6C452DF-1C23-9A44-AA57-B8BEAA5F6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Line 3">
            <a:extLst>
              <a:ext uri="{FF2B5EF4-FFF2-40B4-BE49-F238E27FC236}">
                <a16:creationId xmlns:a16="http://schemas.microsoft.com/office/drawing/2014/main" id="{113D60B8-0B45-426C-995A-44DC1B65DA3C}"/>
              </a:ext>
            </a:extLst>
          </p:cNvPr>
          <p:cNvSpPr/>
          <p:nvPr userDrawn="1"/>
        </p:nvSpPr>
        <p:spPr>
          <a:xfrm flipV="1">
            <a:off x="-271" y="6249149"/>
            <a:ext cx="9144271" cy="0"/>
          </a:xfrm>
          <a:prstGeom prst="line">
            <a:avLst/>
          </a:prstGeom>
          <a:ln w="25560">
            <a:solidFill>
              <a:schemeClr val="tx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D85AE7-A695-4087-B24A-504809CB9854}"/>
              </a:ext>
            </a:extLst>
          </p:cNvPr>
          <p:cNvCxnSpPr/>
          <p:nvPr userDrawn="1"/>
        </p:nvCxnSpPr>
        <p:spPr>
          <a:xfrm>
            <a:off x="0" y="6297625"/>
            <a:ext cx="9144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F3B888A-B604-4C30-8CA9-810364501CFD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7404979" y="6346101"/>
            <a:ext cx="1696140" cy="322200"/>
          </a:xfrm>
          <a:prstGeom prst="rect">
            <a:avLst/>
          </a:prstGeom>
          <a:ln>
            <a:noFill/>
          </a:ln>
        </p:spPr>
      </p:pic>
      <p:sp>
        <p:nvSpPr>
          <p:cNvPr id="22" name="TextShape 4">
            <a:extLst>
              <a:ext uri="{FF2B5EF4-FFF2-40B4-BE49-F238E27FC236}">
                <a16:creationId xmlns:a16="http://schemas.microsoft.com/office/drawing/2014/main" id="{F1C8A90D-EAAD-452B-8DBD-7A345DDE9236}"/>
              </a:ext>
            </a:extLst>
          </p:cNvPr>
          <p:cNvSpPr txBox="1"/>
          <p:nvPr userDrawn="1"/>
        </p:nvSpPr>
        <p:spPr>
          <a:xfrm>
            <a:off x="7346119" y="6668302"/>
            <a:ext cx="1782000" cy="137409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>
            <a:spAutoFit/>
          </a:bodyPr>
          <a:lstStyle/>
          <a:p>
            <a:pPr algn="ctr"/>
            <a:r>
              <a:rPr lang="en-IN" sz="450" b="1" strike="noStrike" spc="-1" dirty="0">
                <a:solidFill>
                  <a:schemeClr val="tx2"/>
                </a:solidFill>
                <a:latin typeface="Palatino"/>
              </a:rPr>
              <a:t>Department of Humanities</a:t>
            </a:r>
            <a:endParaRPr lang="en-IN" sz="450" b="0" strike="noStrike" spc="-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B9F2DB-D3E2-4E27-953C-8F0A2E97A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171"/>
            <a:ext cx="9144000" cy="863488"/>
          </a:xfrm>
          <a:solidFill>
            <a:srgbClr val="2E3195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 algn="ctr">
              <a:defRPr sz="27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287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9144000" cy="863488"/>
          </a:xfrm>
          <a:solidFill>
            <a:srgbClr val="2E3192"/>
          </a:solidFill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1563"/>
            <a:ext cx="9144000" cy="541315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800">
                <a:latin typeface="Garamond" panose="02020404030301010803" pitchFamily="18" charset="0"/>
              </a:defRPr>
            </a:lvl1pPr>
            <a:lvl2pPr marL="600075" indent="-257175">
              <a:buFont typeface="Wingdings" panose="05000000000000000000" pitchFamily="2" charset="2"/>
              <a:buChar char="Ø"/>
              <a:defRPr sz="2400">
                <a:latin typeface="Garamond" panose="02020404030301010803" pitchFamily="18" charset="0"/>
              </a:defRPr>
            </a:lvl2pPr>
            <a:lvl3pPr marL="942975" indent="-257175">
              <a:buFont typeface="Wingdings" panose="05000000000000000000" pitchFamily="2" charset="2"/>
              <a:buChar char="Ø"/>
              <a:defRPr sz="2000">
                <a:latin typeface="Garamond" panose="02020404030301010803" pitchFamily="18" charset="0"/>
              </a:defRPr>
            </a:lvl3pPr>
            <a:lvl4pPr marL="1243013" indent="-214313">
              <a:buFont typeface="Wingdings" panose="05000000000000000000" pitchFamily="2" charset="2"/>
              <a:buChar char="Ø"/>
              <a:defRPr sz="1800">
                <a:latin typeface="Garamond" panose="02020404030301010803" pitchFamily="18" charset="0"/>
              </a:defRPr>
            </a:lvl4pPr>
            <a:lvl5pPr marL="1585913" indent="-214313">
              <a:buFont typeface="Wingdings" panose="05000000000000000000" pitchFamily="2" charset="2"/>
              <a:buChar char="Ø"/>
              <a:defRPr sz="1600"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699BEF06-C762-4A22-8F99-030049B1B28D}"/>
              </a:ext>
            </a:extLst>
          </p:cNvPr>
          <p:cNvSpPr/>
          <p:nvPr userDrawn="1"/>
        </p:nvSpPr>
        <p:spPr>
          <a:xfrm flipV="1">
            <a:off x="-271" y="6333593"/>
            <a:ext cx="9144271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Line 3">
            <a:extLst>
              <a:ext uri="{FF2B5EF4-FFF2-40B4-BE49-F238E27FC236}">
                <a16:creationId xmlns:a16="http://schemas.microsoft.com/office/drawing/2014/main" id="{9DE20F58-FD7F-495E-8BEC-C2BA0DBC6B8E}"/>
              </a:ext>
            </a:extLst>
          </p:cNvPr>
          <p:cNvSpPr/>
          <p:nvPr userDrawn="1"/>
        </p:nvSpPr>
        <p:spPr>
          <a:xfrm flipV="1">
            <a:off x="-271" y="6304723"/>
            <a:ext cx="9144271" cy="0"/>
          </a:xfrm>
          <a:prstGeom prst="line">
            <a:avLst/>
          </a:prstGeom>
          <a:ln w="2556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1911C4C5-93CC-44B1-892B-7A042EE5A0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996" y="6338145"/>
            <a:ext cx="1696641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Shape 4">
            <a:extLst>
              <a:ext uri="{FF2B5EF4-FFF2-40B4-BE49-F238E27FC236}">
                <a16:creationId xmlns:a16="http://schemas.microsoft.com/office/drawing/2014/main" id="{323C4657-6324-4896-86E3-00A01A6182C4}"/>
              </a:ext>
            </a:extLst>
          </p:cNvPr>
          <p:cNvSpPr txBox="1"/>
          <p:nvPr userDrawn="1"/>
        </p:nvSpPr>
        <p:spPr>
          <a:xfrm>
            <a:off x="6848341" y="6647350"/>
            <a:ext cx="2250416" cy="172034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75" b="1" i="0" u="none" strike="noStrike" kern="1200" cap="none" spc="-1" normalizeH="0" baseline="0" noProof="0" dirty="0">
                <a:ln>
                  <a:noFill/>
                </a:ln>
                <a:solidFill>
                  <a:srgbClr val="2E319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Department of Humanities</a:t>
            </a:r>
            <a:endParaRPr kumimoji="0" lang="en-IN" sz="675" b="0" i="0" u="none" strike="noStrike" kern="1200" cap="none" spc="-1" normalizeH="0" baseline="0" noProof="0" dirty="0">
              <a:ln>
                <a:noFill/>
              </a:ln>
              <a:solidFill>
                <a:srgbClr val="2E3192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8" name="PlaceHolder 2">
            <a:extLst>
              <a:ext uri="{FF2B5EF4-FFF2-40B4-BE49-F238E27FC236}">
                <a16:creationId xmlns:a16="http://schemas.microsoft.com/office/drawing/2014/main" id="{2802384B-76B9-544B-80E7-B1D28B4F1161}"/>
              </a:ext>
            </a:extLst>
          </p:cNvPr>
          <p:cNvSpPr txBox="1">
            <a:spLocks/>
          </p:cNvSpPr>
          <p:nvPr userDrawn="1"/>
        </p:nvSpPr>
        <p:spPr>
          <a:xfrm>
            <a:off x="53579" y="6384949"/>
            <a:ext cx="648890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70F0A6-2E5A-40D4-8AE4-7DD180036AFF}" type="slidenum">
              <a:rPr kumimoji="0" lang="en-IN" alt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2E319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altLang="en-US" sz="675" b="0" i="0" u="none" strike="noStrike" kern="1200" cap="none" spc="0" normalizeH="0" baseline="0" noProof="0" dirty="0">
              <a:ln>
                <a:noFill/>
              </a:ln>
              <a:solidFill>
                <a:srgbClr val="2E319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" name="TextShape 6">
            <a:extLst>
              <a:ext uri="{FF2B5EF4-FFF2-40B4-BE49-F238E27FC236}">
                <a16:creationId xmlns:a16="http://schemas.microsoft.com/office/drawing/2014/main" id="{340B9CE4-CF9D-DD44-9466-C376CA33DA34}"/>
              </a:ext>
            </a:extLst>
          </p:cNvPr>
          <p:cNvSpPr txBox="1"/>
          <p:nvPr userDrawn="1"/>
        </p:nvSpPr>
        <p:spPr>
          <a:xfrm>
            <a:off x="101204" y="6517763"/>
            <a:ext cx="735806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A70A0-19D7-4674-A275-1A3E647F8FED}" type="datetime">
              <a:rPr kumimoji="0" lang="en-IN" sz="675" b="0" i="0" u="none" strike="noStrike" kern="1200" cap="none" spc="-1" normalizeH="0" baseline="0" noProof="0">
                <a:ln>
                  <a:noFill/>
                </a:ln>
                <a:solidFill>
                  <a:srgbClr val="2E319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27-08-2024</a:t>
            </a:fld>
            <a:endParaRPr kumimoji="0" lang="en-IN" sz="750" b="0" i="0" u="none" strike="noStrike" kern="1200" cap="none" spc="-1" normalizeH="0" baseline="0" noProof="0" dirty="0">
              <a:ln>
                <a:noFill/>
              </a:ln>
              <a:solidFill>
                <a:srgbClr val="2E3192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B37AD63-FD6D-A949-B136-54AB239E48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>
            <a:lvl1pPr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Professional &amp; Cognitive Communique</a:t>
            </a:r>
          </a:p>
        </p:txBody>
      </p:sp>
    </p:spTree>
    <p:extLst>
      <p:ext uri="{BB962C8B-B14F-4D97-AF65-F5344CB8AC3E}">
        <p14:creationId xmlns:p14="http://schemas.microsoft.com/office/powerpoint/2010/main" val="278689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5B152F-9B1B-4B4A-9B8C-EABF9DFB93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26" y="1203046"/>
            <a:ext cx="5329129" cy="47162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975225-577B-417F-8225-773AF5A64378}"/>
              </a:ext>
            </a:extLst>
          </p:cNvPr>
          <p:cNvSpPr txBox="1">
            <a:spLocks/>
          </p:cNvSpPr>
          <p:nvPr userDrawn="1"/>
        </p:nvSpPr>
        <p:spPr>
          <a:xfrm>
            <a:off x="5318449" y="1203047"/>
            <a:ext cx="3738723" cy="4716288"/>
          </a:xfrm>
          <a:prstGeom prst="rect">
            <a:avLst/>
          </a:prstGeom>
          <a:solidFill>
            <a:srgbClr val="2E3192"/>
          </a:solidFill>
          <a:ln w="1143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152400" h="152400"/>
            <a:contourClr>
              <a:srgbClr val="FDB913"/>
            </a:contourClr>
          </a:sp3d>
        </p:spPr>
        <p:txBody>
          <a:bodyPr vert="horz" lIns="68580" tIns="34290" rIns="68580" bIns="34290" rtlCol="0" anchor="t">
            <a:normAutofit/>
            <a:sp3d extrusionH="57150" prstMaterial="metal">
              <a:bevelT w="304800" prst="artDeco"/>
              <a:bevelB w="292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FDB913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b="0" i="0" u="none" strike="noStrike" kern="1200" cap="none" spc="0" normalizeH="0" baseline="0" noProof="0" dirty="0">
                <a:ln>
                  <a:noFill/>
                </a:ln>
                <a:solidFill>
                  <a:srgbClr val="FDB913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Department of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DB913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Humanities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25" b="1" i="0" u="none" strike="noStrike" kern="1200" cap="none" spc="0" normalizeH="0" baseline="0" noProof="0" dirty="0">
              <a:ln>
                <a:noFill/>
              </a:ln>
              <a:solidFill>
                <a:srgbClr val="FDB913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79E744-9384-4261-9B39-0E05D67A6F4E}"/>
              </a:ext>
            </a:extLst>
          </p:cNvPr>
          <p:cNvSpPr txBox="1">
            <a:spLocks/>
          </p:cNvSpPr>
          <p:nvPr userDrawn="1"/>
        </p:nvSpPr>
        <p:spPr>
          <a:xfrm>
            <a:off x="0" y="2381"/>
            <a:ext cx="9144000" cy="863488"/>
          </a:xfrm>
          <a:prstGeom prst="rect">
            <a:avLst/>
          </a:prstGeom>
          <a:solidFill>
            <a:srgbClr val="2E3192"/>
          </a:solidFill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699BEF06-C762-4A22-8F99-030049B1B28D}"/>
              </a:ext>
            </a:extLst>
          </p:cNvPr>
          <p:cNvSpPr/>
          <p:nvPr userDrawn="1"/>
        </p:nvSpPr>
        <p:spPr>
          <a:xfrm flipV="1">
            <a:off x="-271" y="6333593"/>
            <a:ext cx="9144271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Line 3">
            <a:extLst>
              <a:ext uri="{FF2B5EF4-FFF2-40B4-BE49-F238E27FC236}">
                <a16:creationId xmlns:a16="http://schemas.microsoft.com/office/drawing/2014/main" id="{9DE20F58-FD7F-495E-8BEC-C2BA0DBC6B8E}"/>
              </a:ext>
            </a:extLst>
          </p:cNvPr>
          <p:cNvSpPr/>
          <p:nvPr userDrawn="1"/>
        </p:nvSpPr>
        <p:spPr>
          <a:xfrm flipV="1">
            <a:off x="-271" y="6304723"/>
            <a:ext cx="9144271" cy="0"/>
          </a:xfrm>
          <a:prstGeom prst="line">
            <a:avLst/>
          </a:prstGeom>
          <a:ln w="2556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911C4C5-93CC-44B1-892B-7A042EE5A0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996" y="6338145"/>
            <a:ext cx="1696641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Shape 4">
            <a:extLst>
              <a:ext uri="{FF2B5EF4-FFF2-40B4-BE49-F238E27FC236}">
                <a16:creationId xmlns:a16="http://schemas.microsoft.com/office/drawing/2014/main" id="{323C4657-6324-4896-86E3-00A01A6182C4}"/>
              </a:ext>
            </a:extLst>
          </p:cNvPr>
          <p:cNvSpPr txBox="1"/>
          <p:nvPr userDrawn="1"/>
        </p:nvSpPr>
        <p:spPr>
          <a:xfrm>
            <a:off x="6848341" y="6647350"/>
            <a:ext cx="2250416" cy="172034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75" b="1" i="0" u="none" strike="noStrike" kern="1200" cap="none" spc="-1" normalizeH="0" baseline="0" noProof="0" dirty="0">
                <a:ln>
                  <a:noFill/>
                </a:ln>
                <a:solidFill>
                  <a:srgbClr val="2E319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Department of Humanities</a:t>
            </a:r>
            <a:endParaRPr kumimoji="0" lang="en-IN" sz="675" b="0" i="0" u="none" strike="noStrike" kern="1200" cap="none" spc="-1" normalizeH="0" baseline="0" noProof="0" dirty="0">
              <a:ln>
                <a:noFill/>
              </a:ln>
              <a:solidFill>
                <a:srgbClr val="2E3192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3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81C6D-977C-2C47-9746-C7F531D47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6858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4BE97-C658-5B4C-A1DB-031F611F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A33FB-4DAB-C647-A266-B4FDF5B05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A71990E2-D825-4DEC-8EF8-E880B14DF389}" type="slidenum">
              <a:rPr lang="en-US" altLang="en-US" smtClean="0"/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54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81C6D-977C-2C47-9746-C7F531D47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685800"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4BE97-C658-5B4C-A1DB-031F611F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Professional &amp; Cognitive Communique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A33FB-4DAB-C647-A266-B4FDF5B05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A71990E2-D825-4DEC-8EF8-E880B14DF389}" type="slidenum">
              <a:rPr lang="en-US" altLang="en-US" smtClean="0"/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24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4.xml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9466-2E47-460D-AB98-FFDB8D4E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UNIT-I</a:t>
            </a:r>
            <a:r>
              <a:rPr lang="en-US" dirty="0"/>
              <a:t> </a:t>
            </a:r>
            <a:r>
              <a:rPr lang="en-IN" i="0" u="none" strike="noStrike" baseline="0" dirty="0"/>
              <a:t>PHONETICS &amp; PRONUNCIATION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A64EE-B7C6-4A15-9925-32A4433FB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sz="2400" b="0" i="0" u="none" strike="noStrike" baseline="0" dirty="0"/>
          </a:p>
          <a:p>
            <a:pPr algn="just"/>
            <a:r>
              <a:rPr lang="en-US" sz="2400" b="0" i="1" u="none" strike="noStrike" baseline="0" dirty="0"/>
              <a:t>Chapter 1</a:t>
            </a:r>
            <a:r>
              <a:rPr lang="en-US" sz="2400" b="0" i="0" u="none" strike="noStrike" baseline="0" dirty="0"/>
              <a:t> Introduction to Phonetics</a:t>
            </a:r>
          </a:p>
          <a:p>
            <a:pPr algn="just"/>
            <a:r>
              <a:rPr lang="en-US" sz="2400" b="0" i="1" u="none" strike="noStrike" baseline="0" dirty="0"/>
              <a:t>Chapter 2 </a:t>
            </a:r>
            <a:r>
              <a:rPr lang="en-US" sz="2400" b="0" i="0" u="none" strike="noStrike" baseline="0" dirty="0"/>
              <a:t>Stress, Rhythm and Intonation</a:t>
            </a:r>
          </a:p>
          <a:p>
            <a:pPr algn="just"/>
            <a:r>
              <a:rPr lang="en-US" sz="2400" b="0" i="1" u="none" strike="noStrike" baseline="0" dirty="0"/>
              <a:t>Chapter 3</a:t>
            </a:r>
            <a:r>
              <a:rPr lang="en-US" sz="2400" b="0" i="0" u="none" strike="noStrike" baseline="0" dirty="0"/>
              <a:t> Grammatical Words</a:t>
            </a:r>
          </a:p>
          <a:p>
            <a:pPr algn="just"/>
            <a:r>
              <a:rPr lang="en-US" sz="2400" b="0" i="1" u="none" strike="noStrike" baseline="0" dirty="0"/>
              <a:t>Chapter 4</a:t>
            </a:r>
            <a:r>
              <a:rPr lang="en-US" sz="2400" b="0" i="0" u="none" strike="noStrike" baseline="0" dirty="0"/>
              <a:t> Past Tense and Plural Markers</a:t>
            </a:r>
          </a:p>
          <a:p>
            <a:pPr algn="just"/>
            <a:r>
              <a:rPr lang="en-US" sz="2400" b="0" i="1" u="none" strike="noStrike" baseline="0" dirty="0"/>
              <a:t>Chapter 5</a:t>
            </a:r>
            <a:r>
              <a:rPr lang="en-US" sz="2400" b="0" i="0" u="none" strike="noStrike" baseline="0" dirty="0"/>
              <a:t> Understanding Different Accents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91A46-4D2B-4C46-98EC-A86673365D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1375247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BEDF-06F0-465F-91A0-6A20543B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Sounds in English Language-Classification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259C8-5CC4-44FE-8102-EC28EA6595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072A-DAE0-454F-947C-6C878575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Subhashini Textbook: Page 11</a:t>
            </a:r>
          </a:p>
          <a:p>
            <a:endParaRPr lang="en-IN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32F593C-D47C-49BD-9114-758569AA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961" y="1676400"/>
            <a:ext cx="896207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4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110E-B535-4A37-B82F-31980D9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Phonemic Chart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462E5-6632-4A93-8D50-959CCCC871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77F4D3-8941-4A9B-9D17-9DA1D7B17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3912FF-E17E-4BC3-8783-234FA43B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91563"/>
            <a:ext cx="75152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4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B8FC-B81C-44F3-8C7E-956FBE68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Consonant Sounds Symbols-Practice-Page 12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5B79A-6E29-4070-BAD8-AE42147AD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1563"/>
            <a:ext cx="8991600" cy="5356837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AE64E-EE04-42DA-B92C-2CDF094A63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73697-8E0F-4883-80C9-98C7187C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447800"/>
            <a:ext cx="9122120" cy="421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8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829B-AAFE-4DD3-BB27-1355F8C0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Vowels Sounds Symbols</a:t>
            </a:r>
            <a:r>
              <a:rPr lang="en-IN" dirty="0"/>
              <a:t>-Practice Page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15C4B-CE2F-443A-9CF9-8F36FBAC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14A98-F794-4A5C-8C67-717FACCFEC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B9291-5BF2-4BF7-AD98-E748C035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694"/>
            <a:ext cx="8382000" cy="53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703E-DD12-4608-B831-7362A203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Phonetic Transcription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50C7-3F92-4649-BC6C-B516E919B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b="0" i="0" u="none" strike="noStrike" baseline="0" dirty="0"/>
              <a:t>Phonetic transcription means transcribing English words into IPA form</a:t>
            </a:r>
          </a:p>
          <a:p>
            <a:pPr algn="just"/>
            <a:r>
              <a:rPr lang="en-US" sz="2400" b="0" i="0" u="none" strike="noStrike" baseline="0" dirty="0"/>
              <a:t> It is a kind of writing in which each symbol represents one sound</a:t>
            </a:r>
          </a:p>
          <a:p>
            <a:pPr algn="just"/>
            <a:r>
              <a:rPr lang="en-US" sz="2400" b="0" i="0" u="none" strike="noStrike" baseline="0" dirty="0"/>
              <a:t> It helps the learners to understand the sound system of the language</a:t>
            </a:r>
          </a:p>
          <a:p>
            <a:pPr algn="just"/>
            <a:r>
              <a:rPr lang="en-US" sz="2400" b="0" i="0" u="none" strike="noStrike" baseline="0" dirty="0"/>
              <a:t> The International Phonetic Association was established in 1949 </a:t>
            </a:r>
          </a:p>
          <a:p>
            <a:pPr algn="just"/>
            <a:r>
              <a:rPr lang="en-US" sz="2400" dirty="0"/>
              <a:t>IPA </a:t>
            </a:r>
            <a:r>
              <a:rPr lang="en-US" sz="2400" b="0" i="0" u="none" strike="noStrike" baseline="0" dirty="0"/>
              <a:t>created phonetic symbols</a:t>
            </a:r>
          </a:p>
          <a:p>
            <a:pPr algn="just"/>
            <a:r>
              <a:rPr lang="en-US" sz="2400" b="0" i="0" u="none" strike="noStrike" baseline="0" dirty="0"/>
              <a:t> It maintains international uniformity in pronunciation </a:t>
            </a:r>
          </a:p>
          <a:p>
            <a:pPr algn="just"/>
            <a:r>
              <a:rPr lang="en-US" sz="2400" b="0" i="0" u="none" strike="noStrike" baseline="0" dirty="0"/>
              <a:t>Some examples of phonetic transcription of a few words 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b="0" i="0" u="none" strike="noStrike" baseline="0" dirty="0"/>
              <a:t> pen - /pen/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b="0" i="0" u="none" strike="noStrike" baseline="0" dirty="0"/>
              <a:t>tough - /</a:t>
            </a:r>
            <a:r>
              <a:rPr lang="en-IN" sz="2400" b="0" i="0" u="none" strike="noStrike" baseline="0" dirty="0" err="1"/>
              <a:t>tʌf</a:t>
            </a:r>
            <a:r>
              <a:rPr lang="en-IN" sz="2400" b="0" i="0" u="none" strike="noStrike" baseline="0" dirty="0"/>
              <a:t>/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b="0" i="0" u="none" strike="noStrike" baseline="0" dirty="0"/>
              <a:t>flight - /</a:t>
            </a:r>
            <a:r>
              <a:rPr lang="en-IN" sz="2400" b="0" i="0" u="none" strike="noStrike" baseline="0" dirty="0" err="1"/>
              <a:t>flaɪt</a:t>
            </a:r>
            <a:r>
              <a:rPr lang="en-IN" sz="2400" b="0" i="0" u="none" strike="noStrike" baseline="0" dirty="0"/>
              <a:t>/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63988-D576-4362-B917-D46CFE122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1155679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5794-ADF1-4EF6-810C-87598395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Vowels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0B128-C32C-4CB1-B661-13EC11E2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400" dirty="0" err="1"/>
              <a:t>a</a:t>
            </a:r>
            <a:r>
              <a:rPr lang="en-US" sz="2400" b="0" i="0" u="none" strike="noStrike" baseline="0" dirty="0" err="1"/>
              <a:t>,e,i,o,u</a:t>
            </a:r>
            <a:r>
              <a:rPr lang="en-US" sz="2400" b="0" i="0" u="none" strike="noStrike" baseline="0" dirty="0"/>
              <a:t>- not letters but sounds</a:t>
            </a:r>
          </a:p>
          <a:p>
            <a:pPr algn="l"/>
            <a:r>
              <a:rPr lang="en-US" sz="2400" b="0" i="0" u="none" strike="noStrike" baseline="0" dirty="0"/>
              <a:t>Vowels are all voiced sounds without any constriction of air flow</a:t>
            </a:r>
          </a:p>
          <a:p>
            <a:pPr algn="l"/>
            <a:r>
              <a:rPr lang="en-US" sz="2400" b="0" i="0" u="none" strike="noStrike" baseline="0" dirty="0"/>
              <a:t>The air comes out freely through the mouth without any closure or narrowing of passage</a:t>
            </a:r>
          </a:p>
          <a:p>
            <a:pPr algn="l"/>
            <a:r>
              <a:rPr lang="en-US" sz="2400" b="0" i="0" u="none" strike="noStrike" baseline="0" dirty="0"/>
              <a:t>There are twenty vowels in English  further classified into </a:t>
            </a:r>
            <a:r>
              <a:rPr lang="en-US" sz="2400" b="1" i="0" u="none" strike="noStrike" baseline="0" dirty="0"/>
              <a:t>pure </a:t>
            </a:r>
            <a:r>
              <a:rPr lang="en-IN" sz="2400" b="1" i="0" u="none" strike="noStrike" baseline="0" dirty="0"/>
              <a:t>vowels &amp; diphthongs</a:t>
            </a:r>
          </a:p>
          <a:p>
            <a:pPr algn="l"/>
            <a:r>
              <a:rPr lang="en-US" sz="2400" b="0" i="0" u="none" strike="noStrike" baseline="0" dirty="0"/>
              <a:t>There are 12 pure vowels - 5 long and seven short</a:t>
            </a:r>
          </a:p>
          <a:p>
            <a:pPr algn="l"/>
            <a:r>
              <a:rPr lang="en-US" sz="2400" dirty="0"/>
              <a:t>https://www.youtube.com/watch?v=72M770xTvaU (single </a:t>
            </a:r>
            <a:r>
              <a:rPr lang="en-US" sz="2400" b="0" i="0" u="none" strike="noStrike" baseline="0" dirty="0"/>
              <a:t>vowels)</a:t>
            </a:r>
          </a:p>
          <a:p>
            <a:pPr algn="l"/>
            <a:r>
              <a:rPr lang="en-US" sz="2400" b="0" i="0" u="none" strike="noStrike" baseline="0" dirty="0"/>
              <a:t>Diphthongs are a combination of two short vowels. </a:t>
            </a:r>
          </a:p>
          <a:p>
            <a:pPr algn="l"/>
            <a:r>
              <a:rPr lang="en-US" sz="2400" b="0" i="0" u="none" strike="noStrike" baseline="0" dirty="0"/>
              <a:t>There are 8 Diphthongs</a:t>
            </a:r>
          </a:p>
          <a:p>
            <a:pPr algn="l"/>
            <a:r>
              <a:rPr lang="en-US" sz="2400" b="0" i="0" u="none" strike="noStrike" baseline="0" dirty="0"/>
              <a:t>https://www.youtube.com/watch?v=d1HZPx8DuDw</a:t>
            </a:r>
          </a:p>
          <a:p>
            <a:pPr algn="l"/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AEB25-23F0-41C9-9D1D-826A0D214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263691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3306-260A-4CE4-B496-C86D7BDAC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Vowels-Pure Vowels Monophthongs-Long 05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0C9CF3-A3A9-4A80-9428-2084DFEB0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1084721"/>
              </p:ext>
            </p:extLst>
          </p:nvPr>
        </p:nvGraphicFramePr>
        <p:xfrm>
          <a:off x="0" y="874984"/>
          <a:ext cx="9144000" cy="5373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53935199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4818765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93243606"/>
                    </a:ext>
                  </a:extLst>
                </a:gridCol>
              </a:tblGrid>
              <a:tr h="537471"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Sound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Example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Transcription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893801"/>
                  </a:ext>
                </a:extLst>
              </a:tr>
              <a:tr h="967189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/ɑ:/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car, ask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b="0" i="0" u="none" strike="noStrike" kern="1200" baseline="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kɑːr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ɑːsk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36333"/>
                  </a:ext>
                </a:extLst>
              </a:tr>
              <a:tr h="967189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/i:/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seat, beat</a:t>
                      </a:r>
                    </a:p>
                    <a:p>
                      <a:endParaRPr lang="en-IN" sz="2400" b="0" i="0" u="none" strike="noStrike" kern="1200" baseline="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siːt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 / 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biːt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 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976080"/>
                  </a:ext>
                </a:extLst>
              </a:tr>
              <a:tr h="967189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/u:/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pool, do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b="0" i="0" u="none" strike="noStrike" kern="1200" baseline="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puːl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 du: 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53519"/>
                  </a:ext>
                </a:extLst>
              </a:tr>
              <a:tr h="967189">
                <a:tc>
                  <a:txBody>
                    <a:bodyPr/>
                    <a:lstStyle/>
                    <a:p>
                      <a:r>
                        <a:rPr lang="az-Cyrl-AZ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/з:/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birth, hurt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b="0" i="0" u="none" strike="noStrike" kern="1200" baseline="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bɜ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ː</a:t>
                      </a:r>
                      <a:r>
                        <a:rPr lang="el-GR" sz="2400" dirty="0">
                          <a:latin typeface="Garamond" panose="02020404030301010803" pitchFamily="18" charset="0"/>
                        </a:rPr>
                        <a:t>θ</a:t>
                      </a:r>
                      <a:r>
                        <a:rPr lang="en-US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l-GR" sz="2400" dirty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hɜːt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4405"/>
                  </a:ext>
                </a:extLst>
              </a:tr>
              <a:tr h="967189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/ɔ:/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fall, fought</a:t>
                      </a:r>
                    </a:p>
                    <a:p>
                      <a:endParaRPr lang="en-US" sz="2400" b="0" i="0" u="none" strike="noStrike" kern="1200" baseline="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fɔːl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fɔːt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8039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4EC3A-ED49-4E8A-B2C8-9F44B697C7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277794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3306-260A-4CE4-B496-C86D7BDAC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Vowels-Pure Vowels-Monophthongs-short 07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0C9CF3-A3A9-4A80-9428-2084DFEB0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966477"/>
              </p:ext>
            </p:extLst>
          </p:nvPr>
        </p:nvGraphicFramePr>
        <p:xfrm>
          <a:off x="0" y="990600"/>
          <a:ext cx="9144000" cy="5257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53935199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4818765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93243606"/>
                    </a:ext>
                  </a:extLst>
                </a:gridCol>
              </a:tblGrid>
              <a:tr h="525920"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Sound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Example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Transcription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893801"/>
                  </a:ext>
                </a:extLst>
              </a:tr>
              <a:tr h="678451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/e/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pen, 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/pen/ /men/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36333"/>
                  </a:ext>
                </a:extLst>
              </a:tr>
              <a:tr h="678451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/ʌ/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bus, tub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bʌs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tʌb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976080"/>
                  </a:ext>
                </a:extLst>
              </a:tr>
              <a:tr h="678451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/æ/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mat, fat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mæt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fæt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 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53519"/>
                  </a:ext>
                </a:extLst>
              </a:tr>
              <a:tr h="678451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/ə/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about, above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əˈbaʊt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əˈbʌv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4405"/>
                  </a:ext>
                </a:extLst>
              </a:tr>
              <a:tr h="678451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/ʊ/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book, took, 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bʊk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tʊk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pʊl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80393"/>
                  </a:ext>
                </a:extLst>
              </a:tr>
              <a:tr h="678451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/ɪ/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sit,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sɪt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bɪt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27830"/>
                  </a:ext>
                </a:extLst>
              </a:tr>
              <a:tr h="661176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/ɒ/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hot, opt</a:t>
                      </a:r>
                      <a:endParaRPr lang="en-US" sz="2400" b="0" i="0" u="none" strike="noStrike" kern="1200" baseline="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hɒt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ɒpt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52683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4EC3A-ED49-4E8A-B2C8-9F44B697C7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3113103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3306-260A-4CE4-B496-C86D7BDAC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Diphthongs-08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0C9CF3-A3A9-4A80-9428-2084DFEB0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280066"/>
              </p:ext>
            </p:extLst>
          </p:nvPr>
        </p:nvGraphicFramePr>
        <p:xfrm>
          <a:off x="0" y="838200"/>
          <a:ext cx="9144000" cy="5410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53935199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4818765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93243606"/>
                    </a:ext>
                  </a:extLst>
                </a:gridCol>
              </a:tblGrid>
              <a:tr h="484636"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Sound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Example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Transcription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893801"/>
                  </a:ext>
                </a:extLst>
              </a:tr>
              <a:tr h="565129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u="none" strike="noStrike" kern="1200" baseline="0" dirty="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eɪ</a:t>
                      </a: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gate, say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geɪt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seɪ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36333"/>
                  </a:ext>
                </a:extLst>
              </a:tr>
              <a:tr h="625193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u="none" strike="noStrike" kern="1200" baseline="0" dirty="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eə</a:t>
                      </a: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fair, hair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feə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heə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976080"/>
                  </a:ext>
                </a:extLst>
              </a:tr>
              <a:tr h="625193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/</a:t>
                      </a:r>
                      <a:r>
                        <a:rPr lang="en-IN" sz="2400" b="0" i="0" u="none" strike="noStrike" kern="1200" baseline="0" dirty="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aɪ</a:t>
                      </a: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night, nice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naɪt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naɪs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53519"/>
                  </a:ext>
                </a:extLst>
              </a:tr>
              <a:tr h="625193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u="none" strike="noStrike" kern="1200" baseline="0" dirty="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ɔɪ</a:t>
                      </a: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toy, 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tɔɪ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ɔɪl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 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4405"/>
                  </a:ext>
                </a:extLst>
              </a:tr>
              <a:tr h="625193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u="none" strike="noStrike" kern="1200" baseline="0" dirty="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ɪə</a:t>
                      </a: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near,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nɪə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jɪə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 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80393"/>
                  </a:ext>
                </a:extLst>
              </a:tr>
              <a:tr h="625193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u="none" strike="noStrike" kern="1200" baseline="0" dirty="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ʊə</a:t>
                      </a: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poor, tour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pʊə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tʊə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27830"/>
                  </a:ext>
                </a:extLst>
              </a:tr>
              <a:tr h="609275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u="none" strike="noStrike" kern="1200" baseline="0" dirty="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əʊ</a:t>
                      </a: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no, 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nəʊ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gəʊld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526832"/>
                  </a:ext>
                </a:extLst>
              </a:tr>
              <a:tr h="625193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u="none" strike="noStrike" kern="1200" baseline="0" dirty="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aʊ</a:t>
                      </a: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bow, doubt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baʊ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daʊt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259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4EC3A-ED49-4E8A-B2C8-9F44B697C7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1093696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89A4-7056-49F4-9D1D-3B2C3A22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Consonants</a:t>
            </a:r>
            <a:br>
              <a:rPr lang="en-US" sz="3100" dirty="0"/>
            </a:br>
            <a:endParaRPr lang="en-IN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04F44-AE9A-4387-8651-4CF90A73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400" b="0" i="0" u="none" strike="noStrike" baseline="0" dirty="0"/>
              <a:t>Consonants are sounds produced with some curb or closure in the vocal tract</a:t>
            </a:r>
          </a:p>
          <a:p>
            <a:pPr algn="l"/>
            <a:r>
              <a:rPr lang="en-US" sz="2400" b="0" i="0" u="none" strike="noStrike" baseline="0" dirty="0"/>
              <a:t> There are twenty-four</a:t>
            </a:r>
            <a:r>
              <a:rPr lang="en-US" sz="2400" dirty="0"/>
              <a:t> </a:t>
            </a:r>
            <a:r>
              <a:rPr lang="en-US" sz="2400" b="0" i="0" u="none" strike="noStrike" baseline="0" dirty="0"/>
              <a:t>consonants in English Language</a:t>
            </a:r>
            <a:endParaRPr lang="en-IN" sz="2400" b="0" i="0" u="none" strike="noStrike" baseline="0" dirty="0"/>
          </a:p>
          <a:p>
            <a:pPr algn="l"/>
            <a:r>
              <a:rPr lang="en-IN" sz="2400" dirty="0"/>
              <a:t>Can be divided into familiar and unfamiliar</a:t>
            </a:r>
          </a:p>
          <a:p>
            <a:pPr lvl="1"/>
            <a:r>
              <a:rPr lang="en-IN" dirty="0"/>
              <a:t>Familiar- ex:/p//b//t//d//k//g//l/</a:t>
            </a:r>
          </a:p>
          <a:p>
            <a:pPr lvl="1"/>
            <a:r>
              <a:rPr lang="en-IN" dirty="0"/>
              <a:t>Unfamiliar-ex::/</a:t>
            </a:r>
            <a:r>
              <a:rPr lang="el-GR" b="0" i="0" u="none" strike="noStrike" kern="1200" baseline="0" dirty="0">
                <a:solidFill>
                  <a:schemeClr val="dk1"/>
                </a:solidFill>
              </a:rPr>
              <a:t>θ</a:t>
            </a:r>
            <a:r>
              <a:rPr lang="en-IN" dirty="0"/>
              <a:t>//</a:t>
            </a:r>
            <a:r>
              <a:rPr lang="en-US" b="0" i="0" u="none" strike="noStrike" kern="1200" baseline="0" dirty="0">
                <a:solidFill>
                  <a:schemeClr val="dk1"/>
                </a:solidFill>
              </a:rPr>
              <a:t>ð</a:t>
            </a:r>
            <a:r>
              <a:rPr lang="en-IN" dirty="0"/>
              <a:t>//</a:t>
            </a:r>
            <a:r>
              <a:rPr lang="en-US" b="0" i="0" u="none" strike="noStrike" kern="1200" baseline="0" dirty="0">
                <a:solidFill>
                  <a:schemeClr val="dk1"/>
                </a:solidFill>
              </a:rPr>
              <a:t>ʃ</a:t>
            </a:r>
            <a:r>
              <a:rPr lang="en-IN" dirty="0"/>
              <a:t>//</a:t>
            </a:r>
            <a:r>
              <a:rPr lang="en-US" b="0" i="0" u="none" strike="noStrike" kern="1200" baseline="0" dirty="0" err="1">
                <a:solidFill>
                  <a:schemeClr val="dk1"/>
                </a:solidFill>
              </a:rPr>
              <a:t>tʃ</a:t>
            </a:r>
            <a:r>
              <a:rPr lang="en-IN" dirty="0"/>
              <a:t>//</a:t>
            </a:r>
            <a:r>
              <a:rPr lang="en-IN" b="0" i="0" u="none" strike="noStrike" kern="1200" baseline="0" dirty="0">
                <a:solidFill>
                  <a:schemeClr val="dk1"/>
                </a:solidFill>
              </a:rPr>
              <a:t>ŋ</a:t>
            </a:r>
            <a:r>
              <a:rPr lang="en-IN" dirty="0"/>
              <a:t>//j//</a:t>
            </a:r>
            <a:r>
              <a:rPr lang="en-US" b="0" i="0" u="none" strike="noStrike" kern="1200" baseline="0" dirty="0">
                <a:solidFill>
                  <a:schemeClr val="dk1"/>
                </a:solidFill>
              </a:rPr>
              <a:t>ʒ</a:t>
            </a:r>
            <a:r>
              <a:rPr lang="en-IN" dirty="0"/>
              <a:t>/</a:t>
            </a:r>
          </a:p>
          <a:p>
            <a:pPr marL="342900" lvl="1" indent="0">
              <a:buNone/>
            </a:pPr>
            <a:endParaRPr lang="en-IN" dirty="0"/>
          </a:p>
          <a:p>
            <a:pPr marL="342900" lvl="1" indent="0">
              <a:buNone/>
            </a:pPr>
            <a:endParaRPr lang="en-IN" dirty="0"/>
          </a:p>
          <a:p>
            <a:r>
              <a:rPr lang="en-IN" sz="2400" dirty="0"/>
              <a:t>Can be further divided into voiced and voiceless</a:t>
            </a:r>
          </a:p>
          <a:p>
            <a:r>
              <a:rPr lang="en-IN" sz="2400" dirty="0"/>
              <a:t>Single consonants-https://www.youtube.com/watch?v=h4yrIuCE6UM</a:t>
            </a:r>
          </a:p>
          <a:p>
            <a:r>
              <a:rPr lang="en-IN" sz="2400" dirty="0"/>
              <a:t>Paired consonants-https://www.youtube.com/watch?v=zoarwB-7O_c</a:t>
            </a:r>
          </a:p>
          <a:p>
            <a:pPr algn="l"/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CC3FD-F5E1-4563-BAE9-AF2763641E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270216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21F4-2128-4261-B66C-017CEA37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 B </a:t>
            </a:r>
            <a:r>
              <a:rPr lang="en-US" dirty="0"/>
              <a:t>- LANGUAGE LABORATORY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3A78-DB50-4BE8-8DA6-ADBCCBF71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sz="2400" b="1" i="0" u="none" strike="noStrike" baseline="0" dirty="0"/>
          </a:p>
          <a:p>
            <a:pPr marL="0" indent="0" algn="l">
              <a:buNone/>
            </a:pPr>
            <a:r>
              <a:rPr lang="en-US" sz="2400" b="1" i="0" u="none" strike="noStrike" baseline="0" dirty="0"/>
              <a:t>Unit - I PHONETICS AND PRONUNCIATION</a:t>
            </a:r>
          </a:p>
          <a:p>
            <a:pPr algn="l"/>
            <a:r>
              <a:rPr lang="en-US" sz="2400" b="0" i="1" u="none" strike="noStrike" baseline="0" dirty="0"/>
              <a:t>Chapter 1</a:t>
            </a:r>
            <a:r>
              <a:rPr lang="en-US" sz="2400" b="0" i="0" u="none" strike="noStrike" baseline="0" dirty="0"/>
              <a:t> Introduction to Phonetics </a:t>
            </a:r>
          </a:p>
          <a:p>
            <a:pPr algn="l"/>
            <a:r>
              <a:rPr lang="en-US" sz="2400" b="0" i="1" u="none" strike="noStrike" baseline="0" dirty="0"/>
              <a:t>Chapter 2 </a:t>
            </a:r>
            <a:r>
              <a:rPr lang="en-US" sz="2400" b="0" i="0" u="none" strike="noStrike" baseline="0" dirty="0"/>
              <a:t>Word Stress Rules </a:t>
            </a:r>
          </a:p>
          <a:p>
            <a:pPr algn="l"/>
            <a:r>
              <a:rPr lang="en-US" sz="2400" b="0" i="1" u="none" strike="noStrike" baseline="0" dirty="0"/>
              <a:t>Chapter 3</a:t>
            </a:r>
            <a:r>
              <a:rPr lang="en-US" sz="2400" b="0" i="0" u="none" strike="noStrike" baseline="0" dirty="0"/>
              <a:t> Weak Forms and Strong Forms</a:t>
            </a:r>
          </a:p>
          <a:p>
            <a:pPr algn="l"/>
            <a:r>
              <a:rPr lang="en-US" sz="2400" b="0" i="1" u="none" strike="noStrike" baseline="0" dirty="0"/>
              <a:t>Chapter 4</a:t>
            </a:r>
            <a:r>
              <a:rPr lang="en-US" sz="2400" b="0" i="0" u="none" strike="noStrike" baseline="0" dirty="0"/>
              <a:t> Dealing with Problem Sounds </a:t>
            </a:r>
          </a:p>
          <a:p>
            <a:pPr algn="l"/>
            <a:r>
              <a:rPr lang="en-US" sz="2400" b="0" i="1" u="none" strike="noStrike" baseline="0" dirty="0"/>
              <a:t>Chapter 5 </a:t>
            </a:r>
            <a:r>
              <a:rPr lang="en-US" sz="2400" b="0" i="0" u="none" strike="noStrike" baseline="0" dirty="0"/>
              <a:t>Awareness of Different Accents</a:t>
            </a:r>
          </a:p>
          <a:p>
            <a:pPr algn="l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9C013-F0ED-4C90-986B-40B9171220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3342181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43A9B9-0D73-4A57-8094-E81E692F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Consonants-Voiced and Voiceless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97A41-09CE-410C-B3BB-7EE78077A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76" y="862693"/>
            <a:ext cx="3607824" cy="54117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BCA5E-0F4D-409D-9640-1190663AF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0EA96-74A8-45EF-B45E-F1E717BB211A}"/>
              </a:ext>
            </a:extLst>
          </p:cNvPr>
          <p:cNvSpPr txBox="1"/>
          <p:nvPr/>
        </p:nvSpPr>
        <p:spPr>
          <a:xfrm>
            <a:off x="4343400" y="862695"/>
            <a:ext cx="46482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Garamond" panose="02020404030301010803" pitchFamily="18" charset="0"/>
              </a:rPr>
              <a:t>After every voiceless consonant ending except /t/, the past tense marker –ed is pronounced </a:t>
            </a:r>
            <a:r>
              <a:rPr lang="en-IN" sz="2000" b="0" i="0" u="none" strike="noStrike" baseline="0" dirty="0">
                <a:latin typeface="Garamond" panose="02020404030301010803" pitchFamily="18" charset="0"/>
              </a:rPr>
              <a:t>/t/. </a:t>
            </a:r>
            <a:r>
              <a:rPr lang="en-IN" sz="2000" b="0" i="0" u="none" strike="noStrike" baseline="0" dirty="0" err="1">
                <a:latin typeface="Garamond" panose="02020404030301010803" pitchFamily="18" charset="0"/>
              </a:rPr>
              <a:t>Ex:help</a:t>
            </a:r>
            <a:r>
              <a:rPr lang="en-IN" sz="2000" dirty="0" err="1">
                <a:latin typeface="Garamond" panose="02020404030301010803" pitchFamily="18" charset="0"/>
              </a:rPr>
              <a:t>-</a:t>
            </a:r>
            <a:r>
              <a:rPr lang="en-IN" sz="2000" b="0" i="0" u="none" strike="noStrike" baseline="0" dirty="0" err="1">
                <a:latin typeface="Garamond" panose="02020404030301010803" pitchFamily="18" charset="0"/>
              </a:rPr>
              <a:t>helped</a:t>
            </a:r>
            <a:r>
              <a:rPr lang="en-IN" sz="2000" b="0" i="0" u="none" strike="noStrike" baseline="0" dirty="0">
                <a:latin typeface="Garamond" panose="02020404030301010803" pitchFamily="18" charset="0"/>
              </a:rPr>
              <a:t> /</a:t>
            </a:r>
            <a:r>
              <a:rPr lang="en-IN" sz="2000" b="0" i="0" u="none" strike="noStrike" baseline="0" dirty="0" err="1">
                <a:latin typeface="Garamond" panose="02020404030301010803" pitchFamily="18" charset="0"/>
              </a:rPr>
              <a:t>helpt</a:t>
            </a:r>
            <a:r>
              <a:rPr lang="en-IN" sz="2000" b="0" i="0" u="none" strike="noStrike" baseline="0" dirty="0">
                <a:latin typeface="Garamond" panose="02020404030301010803" pitchFamily="18" charset="0"/>
              </a:rPr>
              <a:t>/</a:t>
            </a:r>
          </a:p>
          <a:p>
            <a:pPr algn="just"/>
            <a:endParaRPr lang="en-US" sz="2000" b="0" i="0" u="none" strike="noStrike" baseline="0" dirty="0">
              <a:latin typeface="Garamond" panose="02020404030301010803" pitchFamily="18" charset="0"/>
            </a:endParaRPr>
          </a:p>
          <a:p>
            <a:pPr algn="just"/>
            <a:r>
              <a:rPr lang="en-US" sz="2000" b="0" i="0" u="none" strike="noStrike" baseline="0" dirty="0">
                <a:latin typeface="Garamond" panose="02020404030301010803" pitchFamily="18" charset="0"/>
              </a:rPr>
              <a:t>After every voiced sound ending except /d/, the past tense marker–ed is pronounced /d/.</a:t>
            </a:r>
            <a:r>
              <a:rPr lang="en-IN" sz="2000" b="0" i="0" u="none" strike="noStrike" baseline="0" dirty="0">
                <a:latin typeface="Garamond" panose="02020404030301010803" pitchFamily="18" charset="0"/>
              </a:rPr>
              <a:t>love loved /</a:t>
            </a:r>
            <a:r>
              <a:rPr lang="en-IN" sz="2000" b="0" i="0" u="none" strike="noStrike" baseline="0" dirty="0" err="1">
                <a:latin typeface="Garamond" panose="02020404030301010803" pitchFamily="18" charset="0"/>
              </a:rPr>
              <a:t>lʌvd</a:t>
            </a:r>
            <a:r>
              <a:rPr lang="en-IN" sz="2000" b="0" i="0" u="none" strike="noStrike" baseline="0" dirty="0">
                <a:latin typeface="Garamond" panose="02020404030301010803" pitchFamily="18" charset="0"/>
              </a:rPr>
              <a:t>/</a:t>
            </a:r>
          </a:p>
          <a:p>
            <a:pPr algn="just"/>
            <a:endParaRPr lang="en-IN" sz="2000" b="0" i="0" u="none" strike="noStrike" baseline="0" dirty="0">
              <a:latin typeface="Garamond" panose="02020404030301010803" pitchFamily="18" charset="0"/>
            </a:endParaRPr>
          </a:p>
          <a:p>
            <a:pPr algn="just"/>
            <a:r>
              <a:rPr lang="en-US" sz="2000" b="0" i="0" u="none" strike="noStrike" baseline="0" dirty="0">
                <a:latin typeface="Garamond" panose="02020404030301010803" pitchFamily="18" charset="0"/>
              </a:rPr>
              <a:t>After every voiceless consonant ending except /s/, /ʃ/ and /</a:t>
            </a:r>
            <a:r>
              <a:rPr lang="en-US" sz="2000" b="0" i="0" u="none" strike="noStrike" baseline="0" dirty="0" err="1">
                <a:latin typeface="Garamond" panose="02020404030301010803" pitchFamily="18" charset="0"/>
              </a:rPr>
              <a:t>tʃ</a:t>
            </a:r>
            <a:r>
              <a:rPr lang="en-US" sz="2000" b="0" i="0" u="none" strike="noStrike" baseline="0" dirty="0">
                <a:latin typeface="Garamond" panose="02020404030301010803" pitchFamily="18" charset="0"/>
              </a:rPr>
              <a:t>/; the plural is formed using</a:t>
            </a:r>
            <a:r>
              <a:rPr lang="en-IN" sz="2000" b="0" i="0" u="none" strike="noStrike" baseline="0" dirty="0">
                <a:latin typeface="Garamond" panose="02020404030301010803" pitchFamily="18" charset="0"/>
              </a:rPr>
              <a:t>/s/.cat cats /</a:t>
            </a:r>
            <a:r>
              <a:rPr lang="en-IN" sz="2000" b="0" i="0" u="none" strike="noStrike" baseline="0" dirty="0" err="1">
                <a:latin typeface="Garamond" panose="02020404030301010803" pitchFamily="18" charset="0"/>
              </a:rPr>
              <a:t>kæts</a:t>
            </a:r>
            <a:r>
              <a:rPr lang="en-IN" sz="2000" b="0" i="0" u="none" strike="noStrike" baseline="0" dirty="0">
                <a:latin typeface="Garamond" panose="02020404030301010803" pitchFamily="18" charset="0"/>
              </a:rPr>
              <a:t>/ map maps /</a:t>
            </a:r>
            <a:r>
              <a:rPr lang="en-IN" sz="2000" b="0" i="0" u="none" strike="noStrike" baseline="0" dirty="0" err="1">
                <a:latin typeface="Garamond" panose="02020404030301010803" pitchFamily="18" charset="0"/>
              </a:rPr>
              <a:t>mæps</a:t>
            </a:r>
            <a:r>
              <a:rPr lang="en-IN" sz="2000" b="0" i="0" u="none" strike="noStrike" baseline="0" dirty="0">
                <a:latin typeface="Garamond" panose="02020404030301010803" pitchFamily="18" charset="0"/>
              </a:rPr>
              <a:t>/</a:t>
            </a:r>
          </a:p>
          <a:p>
            <a:pPr algn="just"/>
            <a:endParaRPr lang="en-IN" sz="2000" b="0" i="0" u="none" strike="noStrike" baseline="0" dirty="0">
              <a:latin typeface="Garamond" panose="02020404030301010803" pitchFamily="18" charset="0"/>
            </a:endParaRPr>
          </a:p>
          <a:p>
            <a:pPr algn="just"/>
            <a:r>
              <a:rPr lang="en-US" sz="2000" b="0" i="0" u="none" strike="noStrike" baseline="0" dirty="0">
                <a:latin typeface="Garamond" panose="02020404030301010803" pitchFamily="18" charset="0"/>
              </a:rPr>
              <a:t>After every voiced sound ending except /z/, /ʒ/ and /</a:t>
            </a:r>
            <a:r>
              <a:rPr lang="en-US" sz="2000" b="0" i="0" u="none" strike="noStrike" baseline="0" dirty="0" err="1">
                <a:latin typeface="Garamond" panose="02020404030301010803" pitchFamily="18" charset="0"/>
              </a:rPr>
              <a:t>dʒ</a:t>
            </a:r>
            <a:r>
              <a:rPr lang="en-US" sz="2000" b="0" i="0" u="none" strike="noStrike" baseline="0" dirty="0">
                <a:latin typeface="Garamond" panose="02020404030301010803" pitchFamily="18" charset="0"/>
              </a:rPr>
              <a:t>/; the plural is formed </a:t>
            </a:r>
            <a:r>
              <a:rPr lang="en-IN" sz="2000" b="0" i="0" u="none" strike="noStrike" baseline="0" dirty="0">
                <a:latin typeface="Garamond" panose="02020404030301010803" pitchFamily="18" charset="0"/>
              </a:rPr>
              <a:t>using /z/.</a:t>
            </a:r>
          </a:p>
          <a:p>
            <a:pPr algn="just"/>
            <a:r>
              <a:rPr lang="en-IN" sz="2000" b="0" i="0" u="none" strike="noStrike" baseline="0" dirty="0">
                <a:latin typeface="Garamond" panose="02020404030301010803" pitchFamily="18" charset="0"/>
              </a:rPr>
              <a:t>bag bags /</a:t>
            </a:r>
            <a:r>
              <a:rPr lang="en-IN" sz="2000" b="0" i="0" u="none" strike="noStrike" baseline="0" dirty="0" err="1">
                <a:latin typeface="Garamond" panose="02020404030301010803" pitchFamily="18" charset="0"/>
              </a:rPr>
              <a:t>bægz</a:t>
            </a:r>
            <a:r>
              <a:rPr lang="en-IN" sz="2000" b="0" i="0" u="none" strike="noStrike" baseline="0" dirty="0">
                <a:latin typeface="Garamond" panose="02020404030301010803" pitchFamily="18" charset="0"/>
              </a:rPr>
              <a:t>/dog dogs /</a:t>
            </a:r>
            <a:r>
              <a:rPr lang="en-IN" sz="2000" b="0" i="0" u="none" strike="noStrike" baseline="0" dirty="0" err="1">
                <a:latin typeface="Garamond" panose="02020404030301010803" pitchFamily="18" charset="0"/>
              </a:rPr>
              <a:t>dɒgz</a:t>
            </a:r>
            <a:r>
              <a:rPr lang="en-IN" sz="2000" b="0" i="0" u="none" strike="noStrike" baseline="0" dirty="0">
                <a:latin typeface="Garamond" panose="02020404030301010803" pitchFamily="18" charset="0"/>
              </a:rPr>
              <a:t>/</a:t>
            </a:r>
          </a:p>
          <a:p>
            <a:pPr algn="just"/>
            <a:endParaRPr lang="en-IN" sz="2000" dirty="0">
              <a:latin typeface="Garamond" panose="02020404030301010803" pitchFamily="18" charset="0"/>
            </a:endParaRPr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397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3306-260A-4CE4-B496-C86D7BDA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4"/>
            <a:ext cx="9144000" cy="863488"/>
          </a:xfrm>
        </p:spPr>
        <p:txBody>
          <a:bodyPr/>
          <a:lstStyle/>
          <a:p>
            <a:r>
              <a:rPr lang="en-US" dirty="0"/>
              <a:t> 24 Consonants- 08 each in 03 slides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0C9CF3-A3A9-4A80-9428-2084DFEB0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391490"/>
              </p:ext>
            </p:extLst>
          </p:nvPr>
        </p:nvGraphicFramePr>
        <p:xfrm>
          <a:off x="0" y="892174"/>
          <a:ext cx="9144000" cy="5356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5393519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481876582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293243606"/>
                    </a:ext>
                  </a:extLst>
                </a:gridCol>
              </a:tblGrid>
              <a:tr h="485068"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Sound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Example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Transcription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893801"/>
                  </a:ext>
                </a:extLst>
              </a:tr>
              <a:tr h="612582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/p/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pan, cap,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pæn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//ˈ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kæp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//ˈ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peɪpə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 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36333"/>
                  </a:ext>
                </a:extLst>
              </a:tr>
              <a:tr h="612582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/b/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bat, bud, 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bæt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 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bʌd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 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bʌs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 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976080"/>
                  </a:ext>
                </a:extLst>
              </a:tr>
              <a:tr h="612582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/t/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table, tiger, rust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/ˈ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teɪbl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//ˈ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taɪgə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// 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rʌst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 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53519"/>
                  </a:ext>
                </a:extLst>
              </a:tr>
              <a:tr h="612582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/d/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dam, doll, bud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dæm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// 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dɒl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//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bʌd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4405"/>
                  </a:ext>
                </a:extLst>
              </a:tr>
              <a:tr h="612582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/k/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black, cake, kite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blæk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// 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keɪk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// 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kaɪt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80393"/>
                  </a:ext>
                </a:extLst>
              </a:tr>
              <a:tr h="59868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/g/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gate, gigantic, great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geɪt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ʤaɪˈgæntɪk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 / 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greɪt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27830"/>
                  </a:ext>
                </a:extLst>
              </a:tr>
              <a:tr h="596985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/f/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fan, after,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fæn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//ˈ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ɑːftə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ɪˈfekt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 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526832"/>
                  </a:ext>
                </a:extLst>
              </a:tr>
              <a:tr h="612582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/v/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van, hive, five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væn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 /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haɪv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// </a:t>
                      </a:r>
                      <a:r>
                        <a:rPr lang="en-IN" sz="2400" b="0" i="0" kern="1200" dirty="0" err="1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faɪv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259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4EC3A-ED49-4E8A-B2C8-9F44B697C7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1764939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3306-260A-4CE4-B496-C86D7BDA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4"/>
            <a:ext cx="9144000" cy="863488"/>
          </a:xfrm>
        </p:spPr>
        <p:txBody>
          <a:bodyPr/>
          <a:lstStyle/>
          <a:p>
            <a:r>
              <a:rPr lang="en-US" dirty="0"/>
              <a:t>24 Consonants- 08 each in 03 slides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0C9CF3-A3A9-4A80-9428-2084DFEB0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001908"/>
              </p:ext>
            </p:extLst>
          </p:nvPr>
        </p:nvGraphicFramePr>
        <p:xfrm>
          <a:off x="0" y="838200"/>
          <a:ext cx="9144000" cy="541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5393519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48187658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293243606"/>
                    </a:ext>
                  </a:extLst>
                </a:gridCol>
              </a:tblGrid>
              <a:tr h="530340"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Sound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Example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Transcription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893801"/>
                  </a:ext>
                </a:extLst>
              </a:tr>
              <a:tr h="611930">
                <a:tc>
                  <a:txBody>
                    <a:bodyPr/>
                    <a:lstStyle/>
                    <a:p>
                      <a:r>
                        <a:rPr lang="el-GR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/θ/ </a:t>
                      </a: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thin, method, bath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l-GR" sz="2400" dirty="0">
                          <a:latin typeface="Garamond" panose="02020404030301010803" pitchFamily="18" charset="0"/>
                        </a:rPr>
                        <a:t>θ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ɪn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/ˈme</a:t>
                      </a:r>
                      <a:r>
                        <a:rPr lang="el-GR" sz="2400" dirty="0">
                          <a:latin typeface="Garamond" panose="02020404030301010803" pitchFamily="18" charset="0"/>
                        </a:rPr>
                        <a:t>θ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əd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 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bɑ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ː</a:t>
                      </a:r>
                      <a:r>
                        <a:rPr lang="el-GR" sz="2400" dirty="0">
                          <a:latin typeface="Garamond" panose="02020404030301010803" pitchFamily="18" charset="0"/>
                        </a:rPr>
                        <a:t>θ</a:t>
                      </a:r>
                      <a:r>
                        <a:rPr lang="en-US" sz="2400" dirty="0">
                          <a:latin typeface="Garamond" panose="02020404030301010803" pitchFamily="18" charset="0"/>
                        </a:rPr>
                        <a:t>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36333"/>
                  </a:ext>
                </a:extLst>
              </a:tr>
              <a:tr h="61193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/ð/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then, there, mother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ðen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ðeə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mʌðə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 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976080"/>
                  </a:ext>
                </a:extLst>
              </a:tr>
              <a:tr h="61193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/s/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sweet, ice, 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swiːt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aɪs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bʌs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 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53519"/>
                  </a:ext>
                </a:extLst>
              </a:tr>
              <a:tr h="611930">
                <a:tc>
                  <a:txBody>
                    <a:bodyPr/>
                    <a:lstStyle/>
                    <a:p>
                      <a:r>
                        <a:rPr lang="pl-PL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/z/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zero, zoo, puzzle</a:t>
                      </a:r>
                      <a:endParaRPr lang="en-IN" sz="2400" b="0" i="0" u="none" strike="noStrike" kern="1200" baseline="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zɪərəʊ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zu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ː/ 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pʌzl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4405"/>
                  </a:ext>
                </a:extLst>
              </a:tr>
              <a:tr h="61193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/ʃ/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sheep, fashion,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ʃiːp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fæʃən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məˈʃiːn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80393"/>
                  </a:ext>
                </a:extLst>
              </a:tr>
              <a:tr h="61193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/ʒ/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leisure, vision, measure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leʒə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vɪʒən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meʒə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27830"/>
                  </a:ext>
                </a:extLst>
              </a:tr>
              <a:tr h="59635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/h/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handle, horse, rehearse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hændl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 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hɔːs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rɪˈhɜːs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526832"/>
                  </a:ext>
                </a:extLst>
              </a:tr>
              <a:tr h="61193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2400" b="0" i="0" u="none" strike="noStrike" kern="1200" baseline="0" dirty="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tʃ</a:t>
                      </a:r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chit, chest, such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ʧɪt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ʧest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sʌʧ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259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4EC3A-ED49-4E8A-B2C8-9F44B697C7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3948148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3306-260A-4CE4-B496-C86D7BDA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4"/>
            <a:ext cx="9144000" cy="863488"/>
          </a:xfrm>
        </p:spPr>
        <p:txBody>
          <a:bodyPr/>
          <a:lstStyle/>
          <a:p>
            <a:r>
              <a:rPr lang="en-US" dirty="0"/>
              <a:t>24 Consonants- 08 each in 03 slides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0C9CF3-A3A9-4A80-9428-2084DFEB0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573794"/>
              </p:ext>
            </p:extLst>
          </p:nvPr>
        </p:nvGraphicFramePr>
        <p:xfrm>
          <a:off x="0" y="892175"/>
          <a:ext cx="9144000" cy="53562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53935199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481876582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293243606"/>
                    </a:ext>
                  </a:extLst>
                </a:gridCol>
              </a:tblGrid>
              <a:tr h="474533"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Sound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Example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>
                          <a:latin typeface="Garamond" panose="02020404030301010803" pitchFamily="18" charset="0"/>
                        </a:rPr>
                        <a:t>Transcription </a:t>
                      </a:r>
                      <a:endParaRPr lang="en-IN" sz="2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893801"/>
                  </a:ext>
                </a:extLst>
              </a:tr>
              <a:tr h="612160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IN" sz="2400" b="0" i="0" u="none" strike="noStrike" kern="1200" baseline="0" dirty="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dʒ</a:t>
                      </a: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cage, jam, 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keɪʤ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ʤæm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 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ʧɑːʤ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36333"/>
                  </a:ext>
                </a:extLst>
              </a:tr>
              <a:tr h="612160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/m/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mat, monthly, common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mæt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 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mʌn</a:t>
                      </a:r>
                      <a:r>
                        <a:rPr lang="el-GR" sz="2400" dirty="0">
                          <a:latin typeface="Garamond" panose="02020404030301010803" pitchFamily="18" charset="0"/>
                        </a:rPr>
                        <a:t>θ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l</a:t>
                      </a:r>
                      <a:r>
                        <a:rPr lang="en-IN" sz="1800" dirty="0" err="1">
                          <a:latin typeface="Garamond" panose="02020404030301010803" pitchFamily="18" charset="0"/>
                        </a:rPr>
                        <a:t>I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kɒmən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976080"/>
                  </a:ext>
                </a:extLst>
              </a:tr>
              <a:tr h="612160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/n/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can, neat, number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kæn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 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niːt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 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nʌmbə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53519"/>
                  </a:ext>
                </a:extLst>
              </a:tr>
              <a:tr h="612160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/ŋ/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building, bank, drink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bɪldɪŋ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 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bæŋk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drɪŋk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 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4405"/>
                  </a:ext>
                </a:extLst>
              </a:tr>
              <a:tr h="61216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/l/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late, call, balloon</a:t>
                      </a:r>
                      <a:endParaRPr lang="en-US" sz="2400" b="0" i="0" u="none" strike="noStrike" kern="1200" baseline="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leɪt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 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kɔːl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 //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bəˈluːn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80393"/>
                  </a:ext>
                </a:extLst>
              </a:tr>
              <a:tr h="61216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/r/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red, marry, car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/red// 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mær</a:t>
                      </a:r>
                      <a:r>
                        <a:rPr lang="en-IN" sz="1600" dirty="0" err="1">
                          <a:latin typeface="Garamond" panose="02020404030301010803" pitchFamily="18" charset="0"/>
                        </a:rPr>
                        <a:t>I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 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kɑ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ː 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27830"/>
                  </a:ext>
                </a:extLst>
              </a:tr>
              <a:tr h="596573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/j/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yes, you, yolk</a:t>
                      </a:r>
                      <a:endParaRPr lang="en-US" sz="2400" b="0" i="0" u="none" strike="noStrike" kern="1200" baseline="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jes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 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ju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ː// 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jəʊk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 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526832"/>
                  </a:ext>
                </a:extLst>
              </a:tr>
              <a:tr h="61216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/w/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baseline="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woman, wonder, water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wʊmən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// 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wʌndə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wɔːtə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259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4EC3A-ED49-4E8A-B2C8-9F44B697C7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331988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57F-CA01-45A2-945B-86FAA2ED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sz="3100" dirty="0"/>
              <a:t>Find the Number of Syllables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4BD4-CDE4-45E9-8689-EAEA91E8C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en-IN" sz="3200" dirty="0"/>
              <a:t>/</a:t>
            </a:r>
            <a:r>
              <a:rPr lang="en-IN" sz="3200" dirty="0" err="1"/>
              <a:t>pəˈtɪkjʊlə</a:t>
            </a:r>
            <a:r>
              <a:rPr lang="en-IN" sz="3200" dirty="0"/>
              <a:t>//ˈ</a:t>
            </a:r>
            <a:r>
              <a:rPr lang="en-IN" sz="3200" dirty="0" err="1"/>
              <a:t>mjuːzɪk</a:t>
            </a:r>
            <a:r>
              <a:rPr lang="en-IN" sz="3200" dirty="0"/>
              <a:t>// </a:t>
            </a:r>
            <a:r>
              <a:rPr lang="en-IN" sz="3200" dirty="0" err="1"/>
              <a:t>mjuˈzɪʃən</a:t>
            </a:r>
            <a:r>
              <a:rPr lang="en-IN" sz="3200" dirty="0"/>
              <a:t>/ </a:t>
            </a:r>
          </a:p>
          <a:p>
            <a:pPr lvl="1" algn="just"/>
            <a:r>
              <a:rPr lang="en-IN" sz="3200" dirty="0"/>
              <a:t>/red/ /</a:t>
            </a:r>
            <a:r>
              <a:rPr lang="el-GR" sz="3200" dirty="0"/>
              <a:t>θ</a:t>
            </a:r>
            <a:r>
              <a:rPr lang="en-IN" sz="3200" dirty="0"/>
              <a:t>red/ /ˈ</a:t>
            </a:r>
            <a:r>
              <a:rPr lang="en-IN" sz="3200" dirty="0" err="1"/>
              <a:t>brekfəst</a:t>
            </a:r>
            <a:r>
              <a:rPr lang="en-IN" sz="3200" dirty="0"/>
              <a:t>/ </a:t>
            </a:r>
          </a:p>
          <a:p>
            <a:pPr lvl="1" algn="just"/>
            <a:r>
              <a:rPr lang="en-IN" sz="3200" dirty="0"/>
              <a:t>/</a:t>
            </a:r>
            <a:r>
              <a:rPr lang="en-IN" sz="3200" dirty="0" err="1"/>
              <a:t>wel-rɪsˈpektɪd</a:t>
            </a:r>
            <a:r>
              <a:rPr lang="en-IN" sz="3200" dirty="0"/>
              <a:t>/ /ˈ</a:t>
            </a:r>
            <a:r>
              <a:rPr lang="en-IN" sz="3200" dirty="0" err="1"/>
              <a:t>gʊdˈlʊkɪŋ</a:t>
            </a:r>
            <a:r>
              <a:rPr lang="en-IN" sz="3200" dirty="0"/>
              <a:t>//ˌ</a:t>
            </a:r>
            <a:r>
              <a:rPr lang="en-IN" sz="3200" dirty="0" err="1"/>
              <a:t>baɪəʊˈlɒʤɪkəl</a:t>
            </a:r>
            <a:r>
              <a:rPr lang="en-IN" sz="3200" dirty="0"/>
              <a:t>/ </a:t>
            </a:r>
          </a:p>
          <a:p>
            <a:pPr lvl="1" algn="just"/>
            <a:r>
              <a:rPr lang="en-IN" sz="3200" dirty="0"/>
              <a:t>/ˌ</a:t>
            </a:r>
            <a:r>
              <a:rPr lang="en-IN" sz="3200" dirty="0" err="1"/>
              <a:t>kɑːdɪˈɒləʤI</a:t>
            </a:r>
            <a:r>
              <a:rPr lang="en-IN" sz="3200" dirty="0"/>
              <a:t>/ /ˌ</a:t>
            </a:r>
            <a:r>
              <a:rPr lang="en-IN" sz="3200" dirty="0" err="1"/>
              <a:t>fɪzɪəˈlɒʤɪkəl</a:t>
            </a:r>
            <a:r>
              <a:rPr lang="en-IN" sz="3200" dirty="0"/>
              <a:t>//</a:t>
            </a:r>
            <a:r>
              <a:rPr lang="en-IN" sz="3200" dirty="0" err="1"/>
              <a:t>əbˈʤekt</a:t>
            </a:r>
            <a:r>
              <a:rPr lang="en-IN" sz="3200" dirty="0"/>
              <a:t>//ˈ</a:t>
            </a:r>
            <a:r>
              <a:rPr lang="en-IN" sz="3200" dirty="0" err="1"/>
              <a:t>ɒbʤɪkt</a:t>
            </a:r>
            <a:r>
              <a:rPr lang="en-IN" sz="3200" dirty="0"/>
              <a:t>/</a:t>
            </a:r>
          </a:p>
          <a:p>
            <a:pPr lvl="1" algn="just"/>
            <a:r>
              <a:rPr lang="en-IN" sz="3200" dirty="0"/>
              <a:t>/ </a:t>
            </a:r>
            <a:r>
              <a:rPr lang="en-IN" sz="3200" dirty="0" err="1"/>
              <a:t>kənˈtent</a:t>
            </a:r>
            <a:r>
              <a:rPr lang="en-IN" sz="3200" dirty="0"/>
              <a:t>//ˈ</a:t>
            </a:r>
            <a:r>
              <a:rPr lang="en-IN" sz="3200" dirty="0" err="1"/>
              <a:t>kɒntent</a:t>
            </a:r>
            <a:r>
              <a:rPr lang="en-IN" sz="3200" dirty="0"/>
              <a:t>/ /ˈ</a:t>
            </a:r>
            <a:r>
              <a:rPr lang="en-IN" sz="3200" dirty="0" err="1"/>
              <a:t>tiːʧə</a:t>
            </a:r>
            <a:r>
              <a:rPr lang="en-IN" sz="3200" dirty="0"/>
              <a:t>/ /ˈ</a:t>
            </a:r>
            <a:r>
              <a:rPr lang="en-IN" sz="3200" dirty="0" err="1"/>
              <a:t>liːdə</a:t>
            </a:r>
            <a:r>
              <a:rPr lang="en-IN" sz="3200" dirty="0"/>
              <a:t>/</a:t>
            </a:r>
          </a:p>
          <a:p>
            <a:pPr lvl="1" algn="just"/>
            <a:r>
              <a:rPr lang="en-IN" sz="3200" dirty="0"/>
              <a:t> </a:t>
            </a:r>
            <a:r>
              <a:rPr lang="en-US" sz="3200" i="0" u="none" strike="noStrike" kern="1200" baseline="0" dirty="0">
                <a:effectLst/>
              </a:rPr>
              <a:t>/</a:t>
            </a:r>
            <a:r>
              <a:rPr lang="en-US" sz="3200" i="0" u="none" strike="noStrike" kern="1200" baseline="0" dirty="0" err="1">
                <a:effectLst/>
              </a:rPr>
              <a:t>flaɪt</a:t>
            </a:r>
            <a:r>
              <a:rPr lang="en-US" sz="3200" i="0" u="none" strike="noStrike" kern="1200" baseline="0" dirty="0">
                <a:effectLst/>
              </a:rPr>
              <a:t>/ </a:t>
            </a:r>
            <a:r>
              <a:rPr lang="en-IN" sz="3200" i="0" u="none" strike="noStrike" kern="1200" baseline="0" dirty="0">
                <a:effectLst/>
              </a:rPr>
              <a:t>/</a:t>
            </a:r>
            <a:r>
              <a:rPr lang="en-IN" sz="3200" i="0" u="none" strike="noStrike" kern="1200" baseline="0" dirty="0" err="1">
                <a:effectLst/>
              </a:rPr>
              <a:t>rəʊz</a:t>
            </a:r>
            <a:r>
              <a:rPr lang="en-IN" sz="3200" i="0" u="none" strike="noStrike" kern="1200" baseline="0" dirty="0">
                <a:effectLst/>
              </a:rPr>
              <a:t>/ /</a:t>
            </a:r>
            <a:r>
              <a:rPr lang="en-IN" sz="3200" i="0" u="none" strike="noStrike" kern="1200" baseline="0" dirty="0" err="1">
                <a:effectLst/>
              </a:rPr>
              <a:t>dʒʌdʒ</a:t>
            </a:r>
            <a:r>
              <a:rPr lang="en-IN" sz="3200" i="0" u="none" strike="noStrike" kern="1200" baseline="0" dirty="0">
                <a:effectLst/>
              </a:rPr>
              <a:t>/ </a:t>
            </a:r>
          </a:p>
          <a:p>
            <a:pPr lvl="1" algn="just"/>
            <a:r>
              <a:rPr lang="en-IN" sz="3200" i="0" u="none" strike="noStrike" kern="1200" baseline="0" dirty="0">
                <a:effectLst/>
              </a:rPr>
              <a:t>/</a:t>
            </a:r>
            <a:r>
              <a:rPr lang="en-IN" sz="3200" i="0" u="none" strike="noStrike" kern="1200" baseline="0" dirty="0" err="1">
                <a:effectLst/>
              </a:rPr>
              <a:t>sʌn</a:t>
            </a:r>
            <a:r>
              <a:rPr lang="en-IN" sz="3200" i="0" u="none" strike="noStrike" kern="1200" baseline="0" dirty="0">
                <a:effectLst/>
              </a:rPr>
              <a:t>/ </a:t>
            </a:r>
            <a:r>
              <a:rPr lang="en-IN" sz="3200" dirty="0"/>
              <a:t> </a:t>
            </a:r>
            <a:r>
              <a:rPr lang="en-US" sz="3200" i="0" u="none" strike="noStrike" kern="1200" baseline="0" dirty="0">
                <a:effectLst/>
              </a:rPr>
              <a:t>/'</a:t>
            </a:r>
            <a:r>
              <a:rPr lang="en-US" sz="3200" i="0" u="none" strike="noStrike" kern="1200" baseline="0" dirty="0" err="1">
                <a:effectLst/>
              </a:rPr>
              <a:t>fɪzɪks</a:t>
            </a:r>
            <a:r>
              <a:rPr lang="en-US" sz="3200" i="0" u="none" strike="noStrike" kern="1200" baseline="0" dirty="0">
                <a:effectLst/>
              </a:rPr>
              <a:t>/ /</a:t>
            </a:r>
            <a:r>
              <a:rPr lang="en-IN" sz="3200" dirty="0"/>
              <a:t> </a:t>
            </a:r>
            <a:r>
              <a:rPr lang="en-IN" sz="3200" dirty="0" err="1"/>
              <a:t>ɪgˌzæmɪˈneɪʃən</a:t>
            </a:r>
            <a:r>
              <a:rPr lang="en-IN" sz="3200" dirty="0"/>
              <a:t>/</a:t>
            </a:r>
          </a:p>
          <a:p>
            <a:pPr lvl="1" algn="just"/>
            <a:r>
              <a:rPr lang="en-IN" sz="3200" dirty="0"/>
              <a:t>/</a:t>
            </a:r>
            <a:r>
              <a:rPr lang="en-IN" sz="3200" dirty="0" err="1"/>
              <a:t>ded</a:t>
            </a:r>
            <a:r>
              <a:rPr lang="en-IN" sz="3200" dirty="0"/>
              <a:t>//ˈ</a:t>
            </a:r>
            <a:r>
              <a:rPr lang="en-IN" sz="3200" dirty="0" err="1"/>
              <a:t>fʊtbɔːl</a:t>
            </a:r>
            <a:r>
              <a:rPr lang="en-IN" sz="3200" dirty="0"/>
              <a:t>/</a:t>
            </a:r>
            <a:r>
              <a:rPr lang="en-IN" sz="3200" i="0" u="none" strike="noStrike" baseline="0" dirty="0">
                <a:latin typeface="Garamond" panose="02020404030301010803" pitchFamily="18" charset="0"/>
              </a:rPr>
              <a:t> /</a:t>
            </a:r>
            <a:r>
              <a:rPr lang="en-IN" sz="3200" i="0" u="none" strike="noStrike" baseline="0" dirty="0" err="1">
                <a:latin typeface="Garamond" panose="02020404030301010803" pitchFamily="18" charset="0"/>
              </a:rPr>
              <a:t>dɪ'veləp</a:t>
            </a:r>
            <a:r>
              <a:rPr lang="en-IN" sz="3200" i="0" u="none" strike="noStrike" baseline="0" dirty="0">
                <a:latin typeface="Garamond" panose="02020404030301010803" pitchFamily="18" charset="0"/>
              </a:rPr>
              <a:t>/ </a:t>
            </a:r>
          </a:p>
          <a:p>
            <a:pPr marL="342900" lvl="1" indent="0" algn="just">
              <a:buNone/>
            </a:pPr>
            <a:endParaRPr lang="en-IN" sz="2400" dirty="0">
              <a:latin typeface="Garamond" panose="02020404030301010803" pitchFamily="18" charset="0"/>
            </a:endParaRPr>
          </a:p>
          <a:p>
            <a:pPr lvl="1" algn="just"/>
            <a:endParaRPr lang="en-IN" sz="2400" b="0" i="0" u="none" strike="noStrike" dirty="0">
              <a:effectLst/>
            </a:endParaRPr>
          </a:p>
          <a:p>
            <a:pPr marL="342900" lvl="1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65303-63DA-4E6A-B05A-944CE5388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3073945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47467-012D-4EE0-A6AE-F9E2D7EC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4"/>
            <a:ext cx="9144000" cy="863488"/>
          </a:xfrm>
        </p:spPr>
        <p:txBody>
          <a:bodyPr/>
          <a:lstStyle/>
          <a:p>
            <a:r>
              <a:rPr lang="en-US" dirty="0"/>
              <a:t>Syllable-Phonetic Transcription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B603-1A6A-4291-8C5E-57E970B0B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1563"/>
            <a:ext cx="9144000" cy="5413159"/>
          </a:xfrm>
        </p:spPr>
        <p:txBody>
          <a:bodyPr/>
          <a:lstStyle/>
          <a:p>
            <a:r>
              <a:rPr lang="en-US" sz="2400" dirty="0"/>
              <a:t>Phoneme is a segment of sound </a:t>
            </a:r>
          </a:p>
          <a:p>
            <a:pPr lvl="1"/>
            <a:r>
              <a:rPr lang="en-US" sz="2000" dirty="0"/>
              <a:t>Ex:/p//b//</a:t>
            </a:r>
            <a:r>
              <a:rPr lang="en-US" sz="1600" dirty="0"/>
              <a:t>I</a:t>
            </a:r>
            <a:r>
              <a:rPr lang="en-US" sz="2000" dirty="0"/>
              <a:t>//e/</a:t>
            </a:r>
          </a:p>
          <a:p>
            <a:r>
              <a:rPr lang="en-IN" sz="2400" dirty="0"/>
              <a:t>Syllable is combination of consonant and vowel sounds:</a:t>
            </a:r>
          </a:p>
          <a:p>
            <a:pPr lvl="1"/>
            <a:r>
              <a:rPr lang="en-IN" sz="2000" dirty="0" err="1"/>
              <a:t>Ex:Leader</a:t>
            </a:r>
            <a:r>
              <a:rPr lang="en-IN" sz="2000" dirty="0"/>
              <a:t> /</a:t>
            </a:r>
            <a:r>
              <a:rPr lang="en-IN" sz="2000" dirty="0">
                <a:solidFill>
                  <a:srgbClr val="FF0000"/>
                </a:solidFill>
              </a:rPr>
              <a:t>ˈ</a:t>
            </a:r>
            <a:r>
              <a:rPr lang="en-IN" sz="2000" dirty="0" err="1">
                <a:solidFill>
                  <a:srgbClr val="FF0000"/>
                </a:solidFill>
              </a:rPr>
              <a:t>liː</a:t>
            </a:r>
            <a:r>
              <a:rPr lang="en-IN" sz="2000" dirty="0" err="1">
                <a:solidFill>
                  <a:schemeClr val="accent1"/>
                </a:solidFill>
              </a:rPr>
              <a:t>də</a:t>
            </a:r>
            <a:r>
              <a:rPr lang="en-IN" sz="2000" dirty="0"/>
              <a:t>/  Particular/</a:t>
            </a:r>
            <a:r>
              <a:rPr lang="en-IN" sz="2000" dirty="0" err="1">
                <a:solidFill>
                  <a:srgbClr val="FF0000"/>
                </a:solidFill>
              </a:rPr>
              <a:t>pəˈ</a:t>
            </a:r>
            <a:r>
              <a:rPr lang="en-IN" sz="2000" dirty="0" err="1">
                <a:solidFill>
                  <a:srgbClr val="0070C0"/>
                </a:solidFill>
              </a:rPr>
              <a:t>tɪ</a:t>
            </a:r>
            <a:r>
              <a:rPr lang="en-IN" sz="2000" dirty="0" err="1">
                <a:solidFill>
                  <a:srgbClr val="FF0000"/>
                </a:solidFill>
              </a:rPr>
              <a:t>kjʊ</a:t>
            </a:r>
            <a:r>
              <a:rPr lang="en-IN" sz="2000" dirty="0" err="1">
                <a:solidFill>
                  <a:srgbClr val="0070C0"/>
                </a:solidFill>
              </a:rPr>
              <a:t>lə</a:t>
            </a:r>
            <a:r>
              <a:rPr lang="en-IN" sz="2000" dirty="0"/>
              <a:t>/</a:t>
            </a:r>
          </a:p>
          <a:p>
            <a:r>
              <a:rPr lang="en-IN" sz="2400" dirty="0"/>
              <a:t>A syllable can have more than one consonant but the presence of vowel is compulsory</a:t>
            </a:r>
          </a:p>
          <a:p>
            <a:pPr lvl="1"/>
            <a:r>
              <a:rPr lang="en-IN" sz="2000" dirty="0"/>
              <a:t>Ex:/</a:t>
            </a:r>
            <a:r>
              <a:rPr lang="en-IN" sz="2000" dirty="0" err="1"/>
              <a:t>pəˈtɪ</a:t>
            </a:r>
            <a:r>
              <a:rPr lang="en-IN" sz="2000" dirty="0" err="1">
                <a:solidFill>
                  <a:srgbClr val="FF0000"/>
                </a:solidFill>
              </a:rPr>
              <a:t>kjʊ</a:t>
            </a:r>
            <a:r>
              <a:rPr lang="en-IN" sz="2000" dirty="0" err="1"/>
              <a:t>lə</a:t>
            </a:r>
            <a:r>
              <a:rPr lang="en-IN" sz="2000" dirty="0"/>
              <a:t>/</a:t>
            </a:r>
          </a:p>
          <a:p>
            <a:r>
              <a:rPr lang="en-IN" sz="2400" dirty="0"/>
              <a:t>A syllable is a complete sound</a:t>
            </a:r>
          </a:p>
          <a:p>
            <a:r>
              <a:rPr lang="en-IN" sz="2400" dirty="0"/>
              <a:t>Vowel is the heart of a syllable –Number of vowels in a word decide the number of syllables</a:t>
            </a:r>
          </a:p>
          <a:p>
            <a:pPr lvl="1"/>
            <a:r>
              <a:rPr lang="en-IN" sz="2000" dirty="0"/>
              <a:t>Ex:</a:t>
            </a:r>
            <a:r>
              <a:rPr lang="en-US" sz="2000" dirty="0"/>
              <a:t>Mathematics </a:t>
            </a:r>
            <a:r>
              <a:rPr lang="en-IN" sz="2000" dirty="0"/>
              <a:t>/ˌ</a:t>
            </a:r>
            <a:r>
              <a:rPr lang="en-IN" sz="2000" dirty="0" err="1"/>
              <a:t>m</a:t>
            </a:r>
            <a:r>
              <a:rPr lang="en-IN" sz="2000" dirty="0" err="1">
                <a:solidFill>
                  <a:srgbClr val="FF0000"/>
                </a:solidFill>
              </a:rPr>
              <a:t>æ</a:t>
            </a:r>
            <a:r>
              <a:rPr lang="el-GR" sz="2000" dirty="0"/>
              <a:t>θ</a:t>
            </a:r>
            <a:r>
              <a:rPr lang="en-IN" sz="2000" dirty="0" err="1">
                <a:solidFill>
                  <a:srgbClr val="FF0000"/>
                </a:solidFill>
              </a:rPr>
              <a:t>ɪ</a:t>
            </a:r>
            <a:r>
              <a:rPr lang="en-IN" sz="2000" dirty="0" err="1"/>
              <a:t>ˈm</a:t>
            </a:r>
            <a:r>
              <a:rPr lang="en-IN" sz="2000" dirty="0" err="1">
                <a:solidFill>
                  <a:srgbClr val="FF0000"/>
                </a:solidFill>
              </a:rPr>
              <a:t>æ</a:t>
            </a:r>
            <a:r>
              <a:rPr lang="en-IN" sz="2000" dirty="0" err="1"/>
              <a:t>t</a:t>
            </a:r>
            <a:r>
              <a:rPr lang="en-IN" sz="2000" dirty="0" err="1">
                <a:solidFill>
                  <a:srgbClr val="FF0000"/>
                </a:solidFill>
              </a:rPr>
              <a:t>ɪ</a:t>
            </a:r>
            <a:r>
              <a:rPr lang="en-IN" sz="2000" dirty="0" err="1"/>
              <a:t>ks</a:t>
            </a:r>
            <a:r>
              <a:rPr lang="en-IN" sz="2000" dirty="0"/>
              <a:t>/     </a:t>
            </a:r>
            <a:r>
              <a:rPr lang="en-US" sz="2000" dirty="0"/>
              <a:t>Pomegranate</a:t>
            </a:r>
            <a:r>
              <a:rPr lang="en-IN" sz="2000" dirty="0"/>
              <a:t>/ ˈ</a:t>
            </a:r>
            <a:r>
              <a:rPr lang="en-IN" sz="2000" dirty="0" err="1"/>
              <a:t>p</a:t>
            </a:r>
            <a:r>
              <a:rPr lang="en-IN" sz="2000" dirty="0" err="1">
                <a:solidFill>
                  <a:srgbClr val="FF0000"/>
                </a:solidFill>
              </a:rPr>
              <a:t>ɒ</a:t>
            </a:r>
            <a:r>
              <a:rPr lang="en-IN" sz="2000" dirty="0" err="1"/>
              <a:t>mˌgr</a:t>
            </a:r>
            <a:r>
              <a:rPr lang="en-IN" sz="2000" dirty="0" err="1">
                <a:solidFill>
                  <a:srgbClr val="FF0000"/>
                </a:solidFill>
              </a:rPr>
              <a:t>æ</a:t>
            </a:r>
            <a:r>
              <a:rPr lang="en-IN" sz="2000" dirty="0" err="1"/>
              <a:t>n</a:t>
            </a:r>
            <a:r>
              <a:rPr lang="en-IN" sz="2000" dirty="0" err="1">
                <a:solidFill>
                  <a:srgbClr val="FF0000"/>
                </a:solidFill>
              </a:rPr>
              <a:t>ɪ</a:t>
            </a:r>
            <a:r>
              <a:rPr lang="en-IN" sz="2000" dirty="0" err="1"/>
              <a:t>t</a:t>
            </a:r>
            <a:r>
              <a:rPr lang="en-IN" sz="2000" dirty="0"/>
              <a:t>/ </a:t>
            </a:r>
            <a:r>
              <a:rPr lang="en-US" sz="2000" dirty="0"/>
              <a:t> Preparatory</a:t>
            </a:r>
            <a:r>
              <a:rPr lang="en-IN" sz="2000" dirty="0"/>
              <a:t>/</a:t>
            </a:r>
            <a:r>
              <a:rPr lang="en-IN" sz="2000" dirty="0" err="1"/>
              <a:t>pr</a:t>
            </a:r>
            <a:r>
              <a:rPr lang="en-IN" sz="2000" dirty="0" err="1">
                <a:solidFill>
                  <a:srgbClr val="FF0000"/>
                </a:solidFill>
              </a:rPr>
              <a:t>ɪ</a:t>
            </a:r>
            <a:r>
              <a:rPr lang="en-IN" sz="2000" dirty="0" err="1"/>
              <a:t>ˈp</a:t>
            </a:r>
            <a:r>
              <a:rPr lang="en-IN" sz="2000" dirty="0" err="1">
                <a:solidFill>
                  <a:srgbClr val="FF0000"/>
                </a:solidFill>
              </a:rPr>
              <a:t>æ</a:t>
            </a:r>
            <a:r>
              <a:rPr lang="en-IN" sz="2000" dirty="0" err="1"/>
              <a:t>r</a:t>
            </a:r>
            <a:r>
              <a:rPr lang="en-IN" sz="2000" dirty="0" err="1">
                <a:solidFill>
                  <a:srgbClr val="FF0000"/>
                </a:solidFill>
              </a:rPr>
              <a:t>ə</a:t>
            </a:r>
            <a:r>
              <a:rPr lang="en-IN" sz="2000" dirty="0" err="1"/>
              <a:t>t</a:t>
            </a:r>
            <a:r>
              <a:rPr lang="en-IN" sz="2000" dirty="0" err="1">
                <a:solidFill>
                  <a:srgbClr val="FF0000"/>
                </a:solidFill>
              </a:rPr>
              <a:t>ə</a:t>
            </a:r>
            <a:r>
              <a:rPr lang="en-IN" sz="2000" dirty="0" err="1"/>
              <a:t>r</a:t>
            </a:r>
            <a:r>
              <a:rPr lang="en-IN" sz="1200" dirty="0" err="1">
                <a:solidFill>
                  <a:srgbClr val="FF0000"/>
                </a:solidFill>
              </a:rPr>
              <a:t>I</a:t>
            </a:r>
            <a:r>
              <a:rPr lang="en-IN" sz="2000" dirty="0"/>
              <a:t>/                </a:t>
            </a:r>
            <a:r>
              <a:rPr lang="en-US" sz="2000" dirty="0"/>
              <a:t> Restaurant </a:t>
            </a:r>
            <a:r>
              <a:rPr lang="en-IN" sz="2000" dirty="0"/>
              <a:t>/ˈ</a:t>
            </a:r>
            <a:r>
              <a:rPr lang="en-IN" sz="2000" dirty="0" err="1"/>
              <a:t>restr</a:t>
            </a:r>
            <a:r>
              <a:rPr lang="en-IN" sz="2000" dirty="0" err="1">
                <a:solidFill>
                  <a:srgbClr val="FF0000"/>
                </a:solidFill>
              </a:rPr>
              <a:t>ɒ</a:t>
            </a:r>
            <a:r>
              <a:rPr lang="en-IN" sz="2000" dirty="0" err="1"/>
              <a:t>nt</a:t>
            </a:r>
            <a:r>
              <a:rPr lang="en-IN" sz="2000" dirty="0"/>
              <a:t>/                         </a:t>
            </a:r>
            <a:r>
              <a:rPr lang="en-US" sz="2000" dirty="0"/>
              <a:t>February </a:t>
            </a:r>
            <a:r>
              <a:rPr lang="en-IN" sz="2000" dirty="0"/>
              <a:t>/ˈ</a:t>
            </a:r>
            <a:r>
              <a:rPr lang="en-IN" sz="2000" dirty="0" err="1"/>
              <a:t>f</a:t>
            </a:r>
            <a:r>
              <a:rPr lang="en-IN" sz="2000" dirty="0" err="1">
                <a:solidFill>
                  <a:srgbClr val="FF0000"/>
                </a:solidFill>
              </a:rPr>
              <a:t>e</a:t>
            </a:r>
            <a:r>
              <a:rPr lang="en-IN" sz="2000" dirty="0" err="1"/>
              <a:t>br</a:t>
            </a:r>
            <a:r>
              <a:rPr lang="en-IN" sz="2000" dirty="0" err="1">
                <a:solidFill>
                  <a:srgbClr val="FF0000"/>
                </a:solidFill>
              </a:rPr>
              <a:t>ʊə</a:t>
            </a:r>
            <a:r>
              <a:rPr lang="en-IN" sz="2000" dirty="0" err="1"/>
              <a:t>r</a:t>
            </a:r>
            <a:r>
              <a:rPr lang="en-IN" sz="1200" dirty="0" err="1"/>
              <a:t>I</a:t>
            </a:r>
            <a:r>
              <a:rPr lang="en-IN" sz="2000" dirty="0"/>
              <a:t> /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2C36F-BF3F-4C7A-9088-98A0E1CEAC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372758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2D63-67D2-4159-9694-922F44C5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Syllable &amp; Stress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FCEE7-ECFB-4947-993E-52BE43DF9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Number of syllables decide the accent/stress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/>
              <a:t>Ex:/</a:t>
            </a:r>
            <a:r>
              <a:rPr lang="en-IN" dirty="0" err="1"/>
              <a:t>pəˈtɪkjʊlə</a:t>
            </a:r>
            <a:r>
              <a:rPr lang="en-IN" dirty="0"/>
              <a:t>//ˈ</a:t>
            </a:r>
            <a:r>
              <a:rPr lang="en-IN" dirty="0" err="1"/>
              <a:t>mjuːzɪk</a:t>
            </a:r>
            <a:r>
              <a:rPr lang="en-IN" dirty="0"/>
              <a:t>/</a:t>
            </a:r>
          </a:p>
          <a:p>
            <a:pPr marL="342900" lvl="1" indent="0">
              <a:buNone/>
            </a:pPr>
            <a:endParaRPr lang="en-IN" dirty="0"/>
          </a:p>
          <a:p>
            <a:r>
              <a:rPr lang="en-IN" sz="2400" dirty="0"/>
              <a:t>Syllables like </a:t>
            </a:r>
            <a:r>
              <a:rPr lang="en-IN" sz="2400" dirty="0" err="1"/>
              <a:t>tion</a:t>
            </a:r>
            <a:r>
              <a:rPr lang="en-IN" sz="2400" dirty="0"/>
              <a:t>/</a:t>
            </a:r>
            <a:r>
              <a:rPr lang="en-IN" sz="2400" dirty="0" err="1"/>
              <a:t>ʃən</a:t>
            </a:r>
            <a:r>
              <a:rPr lang="en-IN" sz="2400" dirty="0"/>
              <a:t>/ decide the stress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/>
              <a:t> Ex:/ </a:t>
            </a:r>
            <a:r>
              <a:rPr lang="en-IN" dirty="0" err="1"/>
              <a:t>mjuˈzɪʃən</a:t>
            </a:r>
            <a:r>
              <a:rPr lang="en-IN" dirty="0"/>
              <a:t>/ /</a:t>
            </a:r>
            <a:r>
              <a:rPr lang="en-IN" dirty="0" err="1"/>
              <a:t>ɪgˌzæmɪˈneɪʃən</a:t>
            </a:r>
            <a:r>
              <a:rPr lang="en-IN" dirty="0"/>
              <a:t>/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Let us learn more about stress according to number of syllables in the next chapter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6AE08-8B81-4E47-B9A4-7F1D9E7A4F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2713751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F2CF-4AB8-427B-82A2-3542681B9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4"/>
            <a:ext cx="9144000" cy="863488"/>
          </a:xfrm>
        </p:spPr>
        <p:txBody>
          <a:bodyPr/>
          <a:lstStyle/>
          <a:p>
            <a:r>
              <a:rPr lang="en-US" dirty="0"/>
              <a:t>Phonetics Practice Exercise 1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204A51-415A-4CC9-8CF1-539DE0F9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i="0" u="none" strike="noStrike" baseline="0" dirty="0"/>
              <a:t>Here are given some words in IPA. Transcribe them to Orthography.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/</a:t>
            </a:r>
            <a:r>
              <a:rPr lang="en-IN" sz="2000" b="0" i="0" u="none" strike="noStrike" baseline="0" dirty="0" err="1"/>
              <a:t>ɪ'nʌf</a:t>
            </a:r>
            <a:r>
              <a:rPr lang="en-IN" sz="2000" b="0" i="0" u="none" strike="noStrike" baseline="0" dirty="0"/>
              <a:t>/ ______________                                 14. /</a:t>
            </a:r>
            <a:r>
              <a:rPr lang="el-GR" sz="2000" b="0" i="0" u="none" strike="noStrike" baseline="0" dirty="0"/>
              <a:t>θ</a:t>
            </a:r>
            <a:r>
              <a:rPr lang="en-IN" sz="2000" b="0" i="0" u="none" strike="noStrike" baseline="0" dirty="0" err="1"/>
              <a:t>ʌm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/</a:t>
            </a:r>
            <a:r>
              <a:rPr lang="en-IN" sz="2000" b="0" i="0" u="none" strike="noStrike" baseline="0" dirty="0" err="1"/>
              <a:t>ʃʌn</a:t>
            </a:r>
            <a:r>
              <a:rPr lang="en-IN" sz="2000" b="0" i="0" u="none" strike="noStrike" baseline="0" dirty="0"/>
              <a:t>/ ______________                                   15. /</a:t>
            </a:r>
            <a:r>
              <a:rPr lang="en-IN" sz="2000" b="0" i="0" u="none" strike="noStrike" baseline="0" dirty="0" err="1"/>
              <a:t>dʒi:p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 /</a:t>
            </a:r>
            <a:r>
              <a:rPr lang="en-IN" sz="2000" b="0" i="0" u="none" strike="noStrike" baseline="0" dirty="0" err="1"/>
              <a:t>ə'trækt</a:t>
            </a:r>
            <a:r>
              <a:rPr lang="en-IN" sz="2000" b="0" i="0" u="none" strike="noStrike" baseline="0" dirty="0"/>
              <a:t>/ _____________                                16. /</a:t>
            </a:r>
            <a:r>
              <a:rPr lang="en-IN" sz="2000" b="0" i="0" u="none" strike="noStrike" baseline="0" dirty="0" err="1"/>
              <a:t>sɜ:tʃ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 /</a:t>
            </a:r>
            <a:r>
              <a:rPr lang="en-IN" sz="2000" b="0" i="0" u="none" strike="noStrike" baseline="0" dirty="0" err="1"/>
              <a:t>fi:ld</a:t>
            </a:r>
            <a:r>
              <a:rPr lang="en-IN" sz="2000" b="0" i="0" u="none" strike="noStrike" baseline="0" dirty="0"/>
              <a:t>/ ______________                                  17. /</a:t>
            </a:r>
            <a:r>
              <a:rPr lang="en-IN" sz="2000" b="0" i="0" u="none" strike="noStrike" baseline="0" dirty="0" err="1"/>
              <a:t>mɑ:tʃ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 /</a:t>
            </a:r>
            <a:r>
              <a:rPr lang="en-IN" sz="2000" b="0" i="0" u="none" strike="noStrike" baseline="0" dirty="0" err="1"/>
              <a:t>weɪt</a:t>
            </a:r>
            <a:r>
              <a:rPr lang="en-IN" sz="2000" b="0" i="0" u="none" strike="noStrike" baseline="0" dirty="0"/>
              <a:t>/ ______________                                  18. /</a:t>
            </a:r>
            <a:r>
              <a:rPr lang="en-IN" sz="2000" b="0" i="0" u="none" strike="noStrike" baseline="0" dirty="0" err="1"/>
              <a:t>rɒŋ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/</a:t>
            </a:r>
            <a:r>
              <a:rPr lang="en-IN" sz="2000" b="0" i="0" u="none" strike="noStrike" baseline="0" dirty="0" err="1"/>
              <a:t>dʒʌdʒ</a:t>
            </a:r>
            <a:r>
              <a:rPr lang="en-IN" sz="2000" b="0" i="0" u="none" strike="noStrike" baseline="0" dirty="0"/>
              <a:t>/ ______________                                19. /'</a:t>
            </a:r>
            <a:r>
              <a:rPr lang="en-IN" sz="2000" b="0" i="0" u="none" strike="noStrike" baseline="0" dirty="0" err="1"/>
              <a:t>kɒlɪdʒ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/</a:t>
            </a:r>
            <a:r>
              <a:rPr lang="en-IN" sz="2000" b="0" i="0" u="none" strike="noStrike" baseline="0" dirty="0" err="1"/>
              <a:t>flʌd</a:t>
            </a:r>
            <a:r>
              <a:rPr lang="en-IN" sz="2000" b="0" i="0" u="none" strike="noStrike" baseline="0" dirty="0"/>
              <a:t>/ ______________                                   20. /</a:t>
            </a:r>
            <a:r>
              <a:rPr lang="en-IN" sz="2000" b="0" i="0" u="none" strike="noStrike" baseline="0" dirty="0" err="1"/>
              <a:t>hɑ:m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/</a:t>
            </a:r>
            <a:r>
              <a:rPr lang="en-IN" sz="2000" b="0" i="0" u="none" strike="noStrike" baseline="0" dirty="0" err="1"/>
              <a:t>ɑ:t</a:t>
            </a:r>
            <a:r>
              <a:rPr lang="en-IN" sz="2000" b="0" i="0" u="none" strike="noStrike" baseline="0" dirty="0"/>
              <a:t>/ ______________                                     21./</a:t>
            </a:r>
            <a:r>
              <a:rPr lang="en-IN" sz="2000" b="0" i="0" u="none" strike="noStrike" baseline="0" dirty="0" err="1"/>
              <a:t>jʌŋ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/</a:t>
            </a:r>
            <a:r>
              <a:rPr lang="en-IN" sz="2000" b="0" i="0" u="none" strike="noStrike" baseline="0" dirty="0" err="1"/>
              <a:t>jæm</a:t>
            </a:r>
            <a:r>
              <a:rPr lang="en-IN" sz="2000" b="0" i="0" u="none" strike="noStrike" baseline="0" dirty="0"/>
              <a:t>/ ______________                                   22. /</a:t>
            </a:r>
            <a:r>
              <a:rPr lang="en-IN" sz="2000" b="0" i="0" u="none" strike="noStrike" baseline="0" dirty="0" err="1"/>
              <a:t>ʃɜ:t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/'</a:t>
            </a:r>
            <a:r>
              <a:rPr lang="en-IN" sz="2000" b="0" i="0" u="none" strike="noStrike" baseline="0" dirty="0" err="1"/>
              <a:t>ri:zən</a:t>
            </a:r>
            <a:r>
              <a:rPr lang="en-IN" sz="2000" b="0" i="0" u="none" strike="noStrike" baseline="0" dirty="0"/>
              <a:t>/ ______________                                23. /'</a:t>
            </a:r>
            <a:r>
              <a:rPr lang="en-IN" sz="2000" b="0" i="0" u="none" strike="noStrike" baseline="0" dirty="0" err="1"/>
              <a:t>leɪbə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/</a:t>
            </a:r>
            <a:r>
              <a:rPr lang="en-IN" sz="2000" b="0" i="0" u="none" strike="noStrike" baseline="0" dirty="0" err="1"/>
              <a:t>deɪt</a:t>
            </a:r>
            <a:r>
              <a:rPr lang="en-IN" sz="2000" b="0" i="0" u="none" strike="noStrike" baseline="0" dirty="0"/>
              <a:t>/ ______________                                   24. /'</a:t>
            </a:r>
            <a:r>
              <a:rPr lang="en-IN" sz="2000" b="0" i="0" u="none" strike="noStrike" baseline="0" dirty="0" err="1"/>
              <a:t>əʊvə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/</a:t>
            </a:r>
            <a:r>
              <a:rPr lang="en-IN" sz="2000" b="0" i="0" u="none" strike="noStrike" baseline="0" dirty="0" err="1"/>
              <a:t>mʌn</a:t>
            </a:r>
            <a:r>
              <a:rPr lang="el-GR" sz="2000" b="0" i="0" u="none" strike="noStrike" baseline="0" dirty="0"/>
              <a:t>θ/ ______________ </a:t>
            </a:r>
            <a:r>
              <a:rPr lang="en-US" sz="2000" b="0" i="0" u="none" strike="noStrike" baseline="0" dirty="0"/>
              <a:t>                                </a:t>
            </a:r>
            <a:r>
              <a:rPr lang="en-IN" sz="2000" b="0" i="0" u="none" strike="noStrike" baseline="0" dirty="0"/>
              <a:t>25. /</a:t>
            </a:r>
            <a:r>
              <a:rPr lang="en-IN" sz="2000" b="0" i="0" u="none" strike="noStrike" baseline="0" dirty="0" err="1"/>
              <a:t>tʃɪə</a:t>
            </a:r>
            <a:r>
              <a:rPr lang="en-IN" sz="2000" b="0" i="0" u="none" strike="noStrike" baseline="0" dirty="0"/>
              <a:t>/ ______________</a:t>
            </a:r>
          </a:p>
          <a:p>
            <a:pPr algn="just">
              <a:buFont typeface="+mj-lt"/>
              <a:buAutoNum type="arabicPeriod"/>
            </a:pPr>
            <a:r>
              <a:rPr lang="en-IN" sz="2000" b="0" i="0" u="none" strike="noStrike" baseline="0" dirty="0"/>
              <a:t>/</a:t>
            </a:r>
            <a:r>
              <a:rPr lang="en-IN" sz="2000" b="0" i="0" u="none" strike="noStrike" baseline="0" dirty="0" err="1"/>
              <a:t>ʃʊə</a:t>
            </a:r>
            <a:r>
              <a:rPr lang="en-IN" sz="2000" b="0" i="0" u="none" strike="noStrike" baseline="0" dirty="0"/>
              <a:t>/ ______________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9C703-69C8-4C4A-A0AC-51C52F851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2125978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FD4F-0145-4B9D-A583-58798B42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4"/>
            <a:ext cx="9144000" cy="863488"/>
          </a:xfrm>
        </p:spPr>
        <p:txBody>
          <a:bodyPr/>
          <a:lstStyle/>
          <a:p>
            <a:r>
              <a:rPr lang="en-US" dirty="0"/>
              <a:t>Phonetics Practice Exercise 2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EA5695-2BD7-40B8-93D7-706CB2FA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000" b="1" i="0" u="none" strike="noStrike" baseline="0" dirty="0"/>
              <a:t>Transcribe the following words in IPA.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Pace ______________ 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Teacher ______________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Cool ______________ 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After ______________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Start ______________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Mat ______________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East ______________ 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Catch ______________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Judge ______________ 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Thick ______________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Coffee ______________ </a:t>
            </a:r>
          </a:p>
          <a:p>
            <a:pPr algn="l">
              <a:buFont typeface="+mj-lt"/>
              <a:buAutoNum type="arabicPeriod"/>
            </a:pPr>
            <a:r>
              <a:rPr lang="en-IN" sz="2000" b="0" i="0" u="none" strike="noStrike" baseline="0" dirty="0"/>
              <a:t>Special ______________</a:t>
            </a:r>
          </a:p>
          <a:p>
            <a:pPr marL="0" indent="0" algn="l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567C-F01A-40AB-8B94-17F1D0F19E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137410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3D577-09D5-4308-8CEE-FC72D18D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Phonetics Practice Exercise 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78232-CEBB-4737-912C-89537590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sz="2400" dirty="0"/>
              <a:t>Pace                   /</a:t>
            </a:r>
            <a:r>
              <a:rPr lang="en-US" sz="2400" dirty="0" err="1"/>
              <a:t>pe</a:t>
            </a:r>
            <a:r>
              <a:rPr lang="en-US" sz="1600" dirty="0" err="1"/>
              <a:t>I</a:t>
            </a:r>
            <a:r>
              <a:rPr lang="en-US" sz="2400" dirty="0" err="1"/>
              <a:t>s</a:t>
            </a:r>
            <a:r>
              <a:rPr lang="en-US" sz="2400" dirty="0"/>
              <a:t>/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Teacher            </a:t>
            </a:r>
            <a:r>
              <a:rPr lang="en-IN" sz="2400" dirty="0">
                <a:solidFill>
                  <a:srgbClr val="373737"/>
                </a:solidFill>
              </a:rPr>
              <a:t> /ˈ</a:t>
            </a:r>
            <a:r>
              <a:rPr lang="en-IN" sz="2400" dirty="0" err="1">
                <a:solidFill>
                  <a:srgbClr val="373737"/>
                </a:solidFill>
              </a:rPr>
              <a:t>tiːʧə</a:t>
            </a:r>
            <a:r>
              <a:rPr lang="en-IN" sz="2400" dirty="0">
                <a:solidFill>
                  <a:srgbClr val="373737"/>
                </a:solidFill>
              </a:rPr>
              <a:t>/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Cool                  /</a:t>
            </a:r>
            <a:r>
              <a:rPr lang="en-IN" sz="2400" dirty="0" err="1">
                <a:solidFill>
                  <a:srgbClr val="373737"/>
                </a:solidFill>
              </a:rPr>
              <a:t>kuːl</a:t>
            </a:r>
            <a:r>
              <a:rPr lang="en-IN" sz="2400" dirty="0">
                <a:solidFill>
                  <a:srgbClr val="373737"/>
                </a:solidFill>
              </a:rPr>
              <a:t>/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After                /</a:t>
            </a:r>
            <a:r>
              <a:rPr lang="en-IN" sz="2400" dirty="0">
                <a:solidFill>
                  <a:srgbClr val="373737"/>
                </a:solidFill>
              </a:rPr>
              <a:t>ˈ</a:t>
            </a:r>
            <a:r>
              <a:rPr lang="en-IN" sz="2400" dirty="0" err="1">
                <a:solidFill>
                  <a:srgbClr val="373737"/>
                </a:solidFill>
              </a:rPr>
              <a:t>ɑːftə</a:t>
            </a:r>
            <a:r>
              <a:rPr lang="en-IN" sz="2400" dirty="0">
                <a:solidFill>
                  <a:srgbClr val="373737"/>
                </a:solidFill>
              </a:rPr>
              <a:t> /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Start                  /</a:t>
            </a:r>
            <a:r>
              <a:rPr lang="en-IN" sz="2400" dirty="0" err="1">
                <a:solidFill>
                  <a:srgbClr val="373737"/>
                </a:solidFill>
              </a:rPr>
              <a:t>stɑːt</a:t>
            </a:r>
            <a:r>
              <a:rPr lang="en-IN" sz="2400" dirty="0">
                <a:solidFill>
                  <a:srgbClr val="373737"/>
                </a:solidFill>
              </a:rPr>
              <a:t>/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Mat                   /</a:t>
            </a:r>
            <a:r>
              <a:rPr lang="en-IN" sz="2400" dirty="0" err="1">
                <a:solidFill>
                  <a:srgbClr val="373737"/>
                </a:solidFill>
              </a:rPr>
              <a:t>mæt</a:t>
            </a:r>
            <a:r>
              <a:rPr lang="en-IN" sz="2400" dirty="0">
                <a:solidFill>
                  <a:srgbClr val="373737"/>
                </a:solidFill>
              </a:rPr>
              <a:t>/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east                   / </a:t>
            </a:r>
            <a:r>
              <a:rPr lang="en-IN" sz="2400" dirty="0" err="1">
                <a:solidFill>
                  <a:srgbClr val="373737"/>
                </a:solidFill>
              </a:rPr>
              <a:t>iːst</a:t>
            </a:r>
            <a:r>
              <a:rPr lang="en-IN" sz="2400" dirty="0">
                <a:solidFill>
                  <a:srgbClr val="373737"/>
                </a:solidFill>
              </a:rPr>
              <a:t>/ 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Catch                  /</a:t>
            </a:r>
            <a:r>
              <a:rPr lang="en-IN" sz="2400" dirty="0" err="1">
                <a:solidFill>
                  <a:srgbClr val="373737"/>
                </a:solidFill>
              </a:rPr>
              <a:t>kæʧ</a:t>
            </a:r>
            <a:r>
              <a:rPr lang="en-IN" sz="2400" dirty="0">
                <a:solidFill>
                  <a:srgbClr val="373737"/>
                </a:solidFill>
              </a:rPr>
              <a:t>/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Judge                /</a:t>
            </a:r>
            <a:r>
              <a:rPr lang="en-IN" sz="2400" dirty="0">
                <a:solidFill>
                  <a:srgbClr val="373737"/>
                </a:solidFill>
              </a:rPr>
              <a:t>ˈ</a:t>
            </a:r>
            <a:r>
              <a:rPr lang="en-IN" sz="2400" dirty="0" err="1">
                <a:solidFill>
                  <a:srgbClr val="373737"/>
                </a:solidFill>
              </a:rPr>
              <a:t>ʤʌʤ</a:t>
            </a:r>
            <a:r>
              <a:rPr lang="en-IN" sz="2400" dirty="0">
                <a:solidFill>
                  <a:srgbClr val="373737"/>
                </a:solidFill>
              </a:rPr>
              <a:t>/ 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Thick                  /</a:t>
            </a:r>
            <a:r>
              <a:rPr lang="el-GR" sz="2400" dirty="0">
                <a:solidFill>
                  <a:srgbClr val="373737"/>
                </a:solidFill>
              </a:rPr>
              <a:t>θ</a:t>
            </a:r>
            <a:r>
              <a:rPr lang="en-IN" sz="2400" dirty="0" err="1">
                <a:solidFill>
                  <a:srgbClr val="373737"/>
                </a:solidFill>
              </a:rPr>
              <a:t>ɪk</a:t>
            </a:r>
            <a:r>
              <a:rPr lang="en-IN" sz="2400" dirty="0">
                <a:solidFill>
                  <a:srgbClr val="373737"/>
                </a:solidFill>
              </a:rPr>
              <a:t>/ 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Coffee           </a:t>
            </a:r>
            <a:r>
              <a:rPr lang="en-IN" sz="2400" dirty="0">
                <a:solidFill>
                  <a:srgbClr val="373737"/>
                </a:solidFill>
              </a:rPr>
              <a:t>  /ˈ</a:t>
            </a:r>
            <a:r>
              <a:rPr lang="en-IN" sz="2400" dirty="0" err="1">
                <a:solidFill>
                  <a:srgbClr val="373737"/>
                </a:solidFill>
              </a:rPr>
              <a:t>kɒf</a:t>
            </a:r>
            <a:r>
              <a:rPr lang="en-US" sz="1600" dirty="0"/>
              <a:t>I</a:t>
            </a:r>
            <a:r>
              <a:rPr lang="en-IN" sz="2400" dirty="0">
                <a:solidFill>
                  <a:srgbClr val="373737"/>
                </a:solidFill>
              </a:rPr>
              <a:t>/ 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special               /</a:t>
            </a:r>
            <a:r>
              <a:rPr lang="en-IN" sz="2400" dirty="0">
                <a:solidFill>
                  <a:srgbClr val="373737"/>
                </a:solidFill>
              </a:rPr>
              <a:t>ˈ</a:t>
            </a:r>
            <a:r>
              <a:rPr lang="en-IN" sz="2400" dirty="0" err="1">
                <a:solidFill>
                  <a:srgbClr val="373737"/>
                </a:solidFill>
              </a:rPr>
              <a:t>speʃəl</a:t>
            </a:r>
            <a:r>
              <a:rPr lang="en-IN" sz="2400" dirty="0">
                <a:solidFill>
                  <a:srgbClr val="373737"/>
                </a:solidFill>
              </a:rPr>
              <a:t>/</a:t>
            </a:r>
            <a:endParaRPr lang="en-US" sz="2400" dirty="0"/>
          </a:p>
          <a:p>
            <a:pPr marL="0" indent="0">
              <a:buNone/>
            </a:pPr>
            <a:r>
              <a:rPr lang="en-IN" sz="2400" b="0" i="0" dirty="0">
                <a:solidFill>
                  <a:srgbClr val="373737"/>
                </a:solidFill>
                <a:effectLst/>
              </a:rPr>
              <a:t>   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70D10-F8B0-4AA3-8710-E56790506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43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B6FD-31EF-4578-91C4-72042CA5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Unit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86F60-5663-4369-80EC-2DF184FE3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2400" dirty="0"/>
          </a:p>
          <a:p>
            <a:pPr algn="l"/>
            <a:r>
              <a:rPr lang="en-US" sz="2400" dirty="0"/>
              <a:t>S</a:t>
            </a:r>
            <a:r>
              <a:rPr lang="en-US" sz="2400" b="0" i="0" u="none" strike="noStrike" baseline="0" dirty="0"/>
              <a:t>tarts with the basic need of pronouncing properly all the 44 sounds of English</a:t>
            </a:r>
          </a:p>
          <a:p>
            <a:pPr algn="l"/>
            <a:r>
              <a:rPr lang="en-US" sz="2400" dirty="0"/>
              <a:t>How to transcribe words in IPA</a:t>
            </a:r>
            <a:endParaRPr lang="en-US" sz="2400" b="0" i="0" u="none" strike="noStrike" baseline="0" dirty="0"/>
          </a:p>
          <a:p>
            <a:pPr algn="l"/>
            <a:r>
              <a:rPr lang="en-US" sz="2400" dirty="0"/>
              <a:t>P</a:t>
            </a:r>
            <a:r>
              <a:rPr lang="en-US" sz="2400" b="0" i="0" u="none" strike="noStrike" baseline="0" dirty="0"/>
              <a:t>ronounce each word correctly with the right Stress </a:t>
            </a:r>
          </a:p>
          <a:p>
            <a:pPr algn="l"/>
            <a:r>
              <a:rPr lang="en-US" sz="2400" b="0" i="0" u="none" strike="noStrike" baseline="0" dirty="0"/>
              <a:t>Uttering each sentence with appropriate </a:t>
            </a:r>
            <a:r>
              <a:rPr lang="en-US" sz="2400" dirty="0"/>
              <a:t>I</a:t>
            </a:r>
            <a:r>
              <a:rPr lang="en-US" sz="2400" b="0" i="0" u="none" strike="noStrike" baseline="0" dirty="0"/>
              <a:t>ntonation </a:t>
            </a:r>
          </a:p>
          <a:p>
            <a:pPr algn="l"/>
            <a:r>
              <a:rPr lang="en-US" sz="2400" b="0" i="0" u="none" strike="noStrike" baseline="0" dirty="0"/>
              <a:t>Language Lab exercises is geared towards fine-tuning these basic skills</a:t>
            </a:r>
          </a:p>
          <a:p>
            <a:pPr algn="l"/>
            <a:r>
              <a:rPr lang="en-US" sz="2400" b="0" i="0" u="none" strike="noStrike" baseline="0" dirty="0"/>
              <a:t>Training to use polite expressions, to learn telephone etiquette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74B1B-77F4-459C-BDD8-D0825CB0A9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850476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A199-2C86-4CB3-B456-740892D9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4"/>
            <a:ext cx="9144000" cy="863488"/>
          </a:xfrm>
        </p:spPr>
        <p:txBody>
          <a:bodyPr/>
          <a:lstStyle/>
          <a:p>
            <a:r>
              <a:rPr lang="en-US" dirty="0"/>
              <a:t>Exercise 4</a:t>
            </a:r>
            <a:endParaRPr lang="en-IN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FD3F644-62BB-4C22-ADD5-0C032A7FE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9255979"/>
              </p:ext>
            </p:extLst>
          </p:nvPr>
        </p:nvGraphicFramePr>
        <p:xfrm>
          <a:off x="0" y="892174"/>
          <a:ext cx="9144000" cy="5356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93064256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34908203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862083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507969559"/>
                    </a:ext>
                  </a:extLst>
                </a:gridCol>
              </a:tblGrid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pen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thorn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turn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field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20086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flight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develop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b="0" i="0" u="none" strike="noStrike" baseline="0" dirty="0">
                          <a:latin typeface="Garamond" panose="02020404030301010803" pitchFamily="18" charset="0"/>
                        </a:rPr>
                        <a:t>Van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shield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107290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rose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attract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prompt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book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334695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judge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account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 start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reader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772582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sun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delete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engineer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400" b="0" i="0" u="none" strike="noStrike" baseline="0" dirty="0">
                          <a:latin typeface="Garamond" panose="02020404030301010803" pitchFamily="18" charset="0"/>
                        </a:rPr>
                        <a:t>union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36540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Physics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Math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 bat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tough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8481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6C672-3921-481F-AB72-33EE9D9BB8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1893951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97C3B9-A2B5-4B28-A323-3E0E31CF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72819-086C-49CA-9EDA-77A6B7D2A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06999"/>
              </p:ext>
            </p:extLst>
          </p:nvPr>
        </p:nvGraphicFramePr>
        <p:xfrm>
          <a:off x="0" y="892174"/>
          <a:ext cx="9067800" cy="5356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6950">
                  <a:extLst>
                    <a:ext uri="{9D8B030D-6E8A-4147-A177-3AD203B41FA5}">
                      <a16:colId xmlns:a16="http://schemas.microsoft.com/office/drawing/2014/main" val="1136047976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919491972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246242063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859335924"/>
                    </a:ext>
                  </a:extLst>
                </a:gridCol>
              </a:tblGrid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pen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/pen/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thorn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θɔ:n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5573791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flight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flaɪt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develop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dɪ'veləp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4026275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rose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rəʊz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attract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ə'trækt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198119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judge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dʒʌdʒ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account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ə'kaʊnt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397657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sun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sʌn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delete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dɪ'li:t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67527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Physics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/'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fɪzɪks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Math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mæ</a:t>
                      </a:r>
                      <a:r>
                        <a:rPr lang="el-GR" sz="2400" b="0" i="0" u="none" strike="noStrike" baseline="0" dirty="0">
                          <a:latin typeface="Garamond" panose="02020404030301010803" pitchFamily="18" charset="0"/>
                        </a:rPr>
                        <a:t>θ/ 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221494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C0BA8-7705-412C-A209-B4DF8F4F0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3261414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53BDDD-660E-413C-AB48-D9F06914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72819-086C-49CA-9EDA-77A6B7D2A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1768916"/>
              </p:ext>
            </p:extLst>
          </p:nvPr>
        </p:nvGraphicFramePr>
        <p:xfrm>
          <a:off x="0" y="892174"/>
          <a:ext cx="9144000" cy="5356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13604797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91949197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24624206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59335924"/>
                    </a:ext>
                  </a:extLst>
                </a:gridCol>
              </a:tblGrid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turn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tɜ:n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field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fi:ld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5573791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fi-FI" sz="2400" b="0" i="0" u="none" strike="noStrike" baseline="0" dirty="0">
                          <a:latin typeface="Garamond" panose="02020404030301010803" pitchFamily="18" charset="0"/>
                        </a:rPr>
                        <a:t>Van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i-FI" sz="2400" b="0" i="0" u="none" strike="noStrike" baseline="0" dirty="0">
                          <a:latin typeface="Garamond" panose="02020404030301010803" pitchFamily="18" charset="0"/>
                        </a:rPr>
                        <a:t>/væn/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shield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ʃi:ld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4026275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prompt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prɒmpt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book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bʊk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198119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 start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stɑ:t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reader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/'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ri:də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397657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engineer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endʒɪ'nɪə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2400" b="0" i="0" u="none" strike="noStrike" baseline="0" dirty="0">
                          <a:latin typeface="Garamond" panose="02020404030301010803" pitchFamily="18" charset="0"/>
                        </a:rPr>
                        <a:t>union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2400" b="0" i="0" u="none" strike="noStrike" baseline="0" dirty="0">
                          <a:latin typeface="Garamond" panose="02020404030301010803" pitchFamily="18" charset="0"/>
                        </a:rPr>
                        <a:t>/'ju:nɪən/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67527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 bat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bæt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tough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tʌf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221494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C0BA8-7705-412C-A209-B4DF8F4F0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3728421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A199-2C86-4CB3-B456-740892D9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4"/>
            <a:ext cx="9144000" cy="863488"/>
          </a:xfrm>
        </p:spPr>
        <p:txBody>
          <a:bodyPr/>
          <a:lstStyle/>
          <a:p>
            <a:r>
              <a:rPr lang="en-US" dirty="0"/>
              <a:t>Exercise 5</a:t>
            </a:r>
            <a:endParaRPr lang="en-IN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FD3F644-62BB-4C22-ADD5-0C032A7FE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470562"/>
              </p:ext>
            </p:extLst>
          </p:nvPr>
        </p:nvGraphicFramePr>
        <p:xfrm>
          <a:off x="0" y="892174"/>
          <a:ext cx="9144000" cy="5356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93064256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34908203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862083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507969559"/>
                    </a:ext>
                  </a:extLst>
                </a:gridCol>
              </a:tblGrid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night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no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race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gain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20086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shun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and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uncle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water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107290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coffee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b="0" i="0" u="none" strike="noStrike" baseline="0">
                          <a:latin typeface="Garamond" panose="02020404030301010803" pitchFamily="18" charset="0"/>
                        </a:rPr>
                        <a:t>maintain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>
                          <a:latin typeface="Garamond" panose="02020404030301010803" pitchFamily="18" charset="0"/>
                        </a:rPr>
                        <a:t>canteen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day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334695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torn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educate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ask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400" b="0" i="0" u="none" strike="noStrike" baseline="0" dirty="0">
                          <a:latin typeface="Garamond" panose="02020404030301010803" pitchFamily="18" charset="0"/>
                        </a:rPr>
                        <a:t>ring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772582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fun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>
                          <a:latin typeface="Garamond" panose="02020404030301010803" pitchFamily="18" charset="0"/>
                        </a:rPr>
                        <a:t>democracy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>
                          <a:latin typeface="Garamond" panose="02020404030301010803" pitchFamily="18" charset="0"/>
                        </a:rPr>
                        <a:t>seat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36540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special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view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future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8481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6C672-3921-481F-AB72-33EE9D9BB8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1490669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5AEA0B8-1F01-4210-9F2B-3CBA40AC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72819-086C-49CA-9EDA-77A6B7D2A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378797"/>
              </p:ext>
            </p:extLst>
          </p:nvPr>
        </p:nvGraphicFramePr>
        <p:xfrm>
          <a:off x="0" y="892174"/>
          <a:ext cx="9144000" cy="5356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13604797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91949197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24624206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59335924"/>
                    </a:ext>
                  </a:extLst>
                </a:gridCol>
              </a:tblGrid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night 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naɪt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no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baseline="0">
                          <a:latin typeface="Garamond" panose="02020404030301010803" pitchFamily="18" charset="0"/>
                        </a:rPr>
                        <a:t>/nəʊ/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5573791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shun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ʃʌn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and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/ænd/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4026275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coffee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/'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kɒfɪ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i-FI" sz="2400" b="0" i="0" u="none" strike="noStrike" baseline="0">
                          <a:latin typeface="Garamond" panose="02020404030301010803" pitchFamily="18" charset="0"/>
                        </a:rPr>
                        <a:t>maintain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2400" b="0" i="0" u="none" strike="noStrike" baseline="0">
                          <a:latin typeface="Garamond" panose="02020404030301010803" pitchFamily="18" charset="0"/>
                        </a:rPr>
                        <a:t>/meɪn'teɪn/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198119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torn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tɔ:n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educate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/e</a:t>
                      </a:r>
                      <a:r>
                        <a:rPr lang="en-IN" sz="2400" b="0" i="0" u="none" strike="noStrike" baseline="0">
                          <a:latin typeface="Garamond" panose="02020404030301010803" pitchFamily="18" charset="0"/>
                        </a:rPr>
                        <a:t>'</a:t>
                      </a:r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dʒʊkeɪt/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397657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fun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fʌn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baseline="0">
                          <a:latin typeface="Garamond" panose="02020404030301010803" pitchFamily="18" charset="0"/>
                        </a:rPr>
                        <a:t>democracy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dɪ'mɒkrəsɪ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67527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special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/'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speʃəl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view</a:t>
                      </a:r>
                      <a:endParaRPr lang="en-IN" sz="20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vju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:/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221494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C0BA8-7705-412C-A209-B4DF8F4F0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1019484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8BF79-6938-4C11-B011-1D6729DE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72819-086C-49CA-9EDA-77A6B7D2A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292410"/>
              </p:ext>
            </p:extLst>
          </p:nvPr>
        </p:nvGraphicFramePr>
        <p:xfrm>
          <a:off x="0" y="892174"/>
          <a:ext cx="9144000" cy="5356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13604797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91949197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24624206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59335924"/>
                    </a:ext>
                  </a:extLst>
                </a:gridCol>
              </a:tblGrid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race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baseline="0">
                          <a:latin typeface="Garamond" panose="02020404030301010803" pitchFamily="18" charset="0"/>
                        </a:rPr>
                        <a:t>/reɪs/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gain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/geɪn/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5573791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uncle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/'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ʌŋkl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water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/'wɔ:tə/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4026275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>
                          <a:latin typeface="Garamond" panose="02020404030301010803" pitchFamily="18" charset="0"/>
                        </a:rPr>
                        <a:t>canteen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/'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kænti:n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day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deɪ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198119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>
                          <a:latin typeface="Garamond" panose="02020404030301010803" pitchFamily="18" charset="0"/>
                        </a:rPr>
                        <a:t>ask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ɑ:sk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400" b="0" i="0" u="none" strike="noStrike" baseline="0" dirty="0">
                          <a:latin typeface="Garamond" panose="02020404030301010803" pitchFamily="18" charset="0"/>
                        </a:rPr>
                        <a:t>ring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400" b="0" i="0" u="none" strike="noStrike" baseline="0" dirty="0">
                          <a:latin typeface="Garamond" panose="02020404030301010803" pitchFamily="18" charset="0"/>
                        </a:rPr>
                        <a:t>/rɪŋ/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397657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IN" sz="2400" b="0" i="0" u="none" strike="noStrike" baseline="0">
                          <a:latin typeface="Garamond" panose="02020404030301010803" pitchFamily="18" charset="0"/>
                        </a:rPr>
                        <a:t>seat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b="0" i="0" u="none" strike="noStrike" baseline="0" dirty="0" err="1">
                          <a:latin typeface="Garamond" panose="02020404030301010803" pitchFamily="18" charset="0"/>
                        </a:rPr>
                        <a:t>si:t</a:t>
                      </a:r>
                      <a:r>
                        <a:rPr lang="en-IN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b="0" i="0" u="none" strike="noStrike" baseline="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67527"/>
                  </a:ext>
                </a:extLst>
              </a:tr>
              <a:tr h="89270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future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/'</a:t>
                      </a:r>
                      <a:r>
                        <a:rPr lang="en-US" sz="2400" b="0" i="0" u="none" strike="noStrike" baseline="0" dirty="0" err="1">
                          <a:latin typeface="Garamond" panose="02020404030301010803" pitchFamily="18" charset="0"/>
                        </a:rPr>
                        <a:t>fju:tʃə</a:t>
                      </a:r>
                      <a:r>
                        <a:rPr lang="en-US" sz="2400" b="0" i="0" u="none" strike="noStrike" baseline="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u="none" strike="noStrike" baseline="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221494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C0BA8-7705-412C-A209-B4DF8F4F0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420746"/>
            <a:ext cx="3086100" cy="365125"/>
          </a:xfrm>
        </p:spPr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368397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38DA-33D8-405B-952B-D0ADE5E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1-Chapter 1-Introduction to Phonetics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705A8-8D8A-4AB2-812D-4BDD26041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Every language is a set of sounds</a:t>
            </a:r>
          </a:p>
          <a:p>
            <a:pPr algn="l"/>
            <a:r>
              <a:rPr lang="en-US" sz="2400" b="0" i="0" u="none" strike="noStrike" baseline="0" dirty="0"/>
              <a:t>Understanding sounds facilitates correct pronunciation (RP)</a:t>
            </a:r>
          </a:p>
          <a:p>
            <a:pPr lvl="1"/>
            <a:r>
              <a:rPr lang="en-US" dirty="0"/>
              <a:t>Athlete, advertisement, career, police, student, academic</a:t>
            </a:r>
          </a:p>
          <a:p>
            <a:pPr lvl="1"/>
            <a:r>
              <a:rPr lang="en-IN" dirty="0"/>
              <a:t>/ˈæ</a:t>
            </a:r>
            <a:r>
              <a:rPr lang="el-GR" dirty="0"/>
              <a:t>θ</a:t>
            </a:r>
            <a:r>
              <a:rPr lang="en-IN" dirty="0" err="1"/>
              <a:t>liːt</a:t>
            </a:r>
            <a:r>
              <a:rPr lang="en-IN" dirty="0"/>
              <a:t>// </a:t>
            </a:r>
            <a:r>
              <a:rPr lang="en-IN" dirty="0" err="1"/>
              <a:t>ədˈvɜːtɪsmənt</a:t>
            </a:r>
            <a:r>
              <a:rPr lang="en-IN" dirty="0"/>
              <a:t>//</a:t>
            </a:r>
            <a:r>
              <a:rPr lang="en-IN" dirty="0" err="1"/>
              <a:t>kəˈrɪə</a:t>
            </a:r>
            <a:r>
              <a:rPr lang="en-IN" dirty="0"/>
              <a:t>//</a:t>
            </a:r>
            <a:r>
              <a:rPr lang="en-IN" dirty="0" err="1"/>
              <a:t>pəˈliːs</a:t>
            </a:r>
            <a:r>
              <a:rPr lang="en-IN" dirty="0"/>
              <a:t>//ˈ</a:t>
            </a:r>
            <a:r>
              <a:rPr lang="en-IN" dirty="0" err="1"/>
              <a:t>stjuːdənt</a:t>
            </a:r>
            <a:r>
              <a:rPr lang="en-IN" dirty="0"/>
              <a:t>//ˌ</a:t>
            </a:r>
            <a:r>
              <a:rPr lang="en-IN" dirty="0" err="1"/>
              <a:t>ækəˈdemɪk</a:t>
            </a:r>
            <a:r>
              <a:rPr lang="en-IN" dirty="0"/>
              <a:t>/</a:t>
            </a:r>
            <a:endParaRPr lang="en-US" b="0" i="0" u="none" strike="noStrike" baseline="0" dirty="0"/>
          </a:p>
          <a:p>
            <a:pPr algn="l"/>
            <a:r>
              <a:rPr lang="en-US" sz="2400" b="0" i="0" u="none" strike="noStrike" baseline="0" dirty="0"/>
              <a:t>It helps us to be intelligible to the audience</a:t>
            </a:r>
          </a:p>
          <a:p>
            <a:pPr algn="l"/>
            <a:r>
              <a:rPr lang="en-US" sz="2400" dirty="0"/>
              <a:t>P</a:t>
            </a:r>
            <a:r>
              <a:rPr lang="en-US" sz="2400" b="0" i="0" u="none" strike="noStrike" baseline="0" dirty="0"/>
              <a:t>rofessionals with poor pronunciation may be judged as incompetent &amp;</a:t>
            </a:r>
            <a:r>
              <a:rPr lang="en-US" sz="2400" dirty="0"/>
              <a:t> un</a:t>
            </a:r>
            <a:r>
              <a:rPr lang="en-IN" sz="2400" b="0" i="0" u="none" strike="noStrike" baseline="0" dirty="0"/>
              <a:t>trained</a:t>
            </a:r>
          </a:p>
          <a:p>
            <a:pPr algn="l"/>
            <a:r>
              <a:rPr lang="en-US" sz="2400" b="0" i="0" u="none" strike="noStrike" baseline="0" dirty="0"/>
              <a:t>Knowledge of sounds is essential component of communicative competence</a:t>
            </a:r>
          </a:p>
          <a:p>
            <a:pPr algn="l"/>
            <a:r>
              <a:rPr lang="en-US" sz="2400" dirty="0"/>
              <a:t>H</a:t>
            </a:r>
            <a:r>
              <a:rPr lang="en-US" sz="2400" b="0" i="0" u="none" strike="noStrike" baseline="0" dirty="0"/>
              <a:t>elps us to speak effectively &amp; understand the message clearly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B9FF3-3D9C-40E0-B93A-4D3B5EFA8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2394DC2-1180-444D-92C9-062C051EE9DD}"/>
                  </a:ext>
                </a:extLst>
              </p14:cNvPr>
              <p14:cNvContentPartPr/>
              <p14:nvPr/>
            </p14:nvContentPartPr>
            <p14:xfrm>
              <a:off x="116633" y="1887365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2394DC2-1180-444D-92C9-062C051EE9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33" y="18783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60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58D6-A15B-4EB5-81D4-009F04DB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in English Language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E3728-8CA2-4F80-A153-4F324363B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b="0" i="0" u="none" strike="noStrike" baseline="0" dirty="0"/>
              <a:t>In English language, the </a:t>
            </a:r>
            <a:r>
              <a:rPr lang="en-US" sz="2800" b="0" i="0" u="none" strike="noStrike" baseline="0" dirty="0"/>
              <a:t>correspondence between written and spoken forms is not consistently maintained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04D9E-F1B3-4CD6-AF20-E0E66884A6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AC5B987-9D4A-4716-AECA-ECE4D1549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12839"/>
              </p:ext>
            </p:extLst>
          </p:nvPr>
        </p:nvGraphicFramePr>
        <p:xfrm>
          <a:off x="457200" y="1828800"/>
          <a:ext cx="7383780" cy="4343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196683621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67204167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9362377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95859774"/>
                    </a:ext>
                  </a:extLst>
                </a:gridCol>
              </a:tblGrid>
              <a:tr h="714737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Busy</a:t>
                      </a:r>
                      <a:endParaRPr lang="en-IN" sz="2400" kern="120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s, 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i</a:t>
                      </a:r>
                      <a:endParaRPr lang="en-IN" sz="2400" kern="120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breakfast</a:t>
                      </a:r>
                      <a:endParaRPr lang="en-IN" sz="2400" kern="120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two words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149916"/>
                  </a:ext>
                </a:extLst>
              </a:tr>
              <a:tr h="7147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laughter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f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lieutenant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u="none" dirty="0">
                          <a:latin typeface="Garamond" panose="02020404030301010803" pitchFamily="18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564994"/>
                  </a:ext>
                </a:extLst>
              </a:tr>
              <a:tr h="7147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church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ur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chaos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ao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955142"/>
                  </a:ext>
                </a:extLst>
              </a:tr>
              <a:tr h="7147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judge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u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,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pause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au,s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27034"/>
                  </a:ext>
                </a:extLst>
              </a:tr>
              <a:tr h="76971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aramond" panose="02020404030301010803" pitchFamily="18" charset="0"/>
                        </a:rPr>
                        <a:t>student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comb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om,b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556834"/>
                  </a:ext>
                </a:extLst>
              </a:tr>
              <a:tr h="7147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Father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queue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u, u: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30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35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58D6-A15B-4EB5-81D4-009F04DB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in English Language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E3728-8CA2-4F80-A153-4F324363B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b="0" i="0" u="none" strike="noStrike" baseline="0" dirty="0"/>
              <a:t>In English language, the </a:t>
            </a:r>
            <a:r>
              <a:rPr lang="en-US" sz="2800" b="0" i="0" u="none" strike="noStrike" baseline="0" dirty="0"/>
              <a:t>correspondence between written and spoken forms is not consistently maintained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04D9E-F1B3-4CD6-AF20-E0E66884A6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AC5B987-9D4A-4716-AECA-ECE4D1549B2D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828800"/>
          <a:ext cx="7383780" cy="4343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196683621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67204167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9362377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95859774"/>
                    </a:ext>
                  </a:extLst>
                </a:gridCol>
              </a:tblGrid>
              <a:tr h="714737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Busy</a:t>
                      </a:r>
                      <a:endParaRPr lang="en-IN" sz="2400" kern="120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bɪzɪ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 /</a:t>
                      </a:r>
                      <a:endParaRPr lang="en-IN" sz="2400" kern="120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ship</a:t>
                      </a:r>
                      <a:endParaRPr lang="en-IN" sz="2400" kern="1200" dirty="0">
                        <a:solidFill>
                          <a:schemeClr val="dk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ʃɪp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149916"/>
                  </a:ext>
                </a:extLst>
              </a:tr>
              <a:tr h="7147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laughter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lɑːftə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lieutenant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u="none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u="none" dirty="0" err="1">
                          <a:latin typeface="Garamond" panose="02020404030301010803" pitchFamily="18" charset="0"/>
                        </a:rPr>
                        <a:t>leften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ə</a:t>
                      </a:r>
                      <a:r>
                        <a:rPr lang="en-IN" sz="2400" u="none" dirty="0" err="1">
                          <a:latin typeface="Garamond" panose="02020404030301010803" pitchFamily="18" charset="0"/>
                        </a:rPr>
                        <a:t>nt</a:t>
                      </a:r>
                      <a:r>
                        <a:rPr lang="en-IN" sz="2400" u="none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564994"/>
                  </a:ext>
                </a:extLst>
              </a:tr>
              <a:tr h="7147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church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ʧɜːʧ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chaos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keɪɒs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955142"/>
                  </a:ext>
                </a:extLst>
              </a:tr>
              <a:tr h="7147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judge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ʤʌʤ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pause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pɔːz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27034"/>
                  </a:ext>
                </a:extLst>
              </a:tr>
              <a:tr h="76971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aramond" panose="02020404030301010803" pitchFamily="18" charset="0"/>
                        </a:rPr>
                        <a:t>student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stjuːdənt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comb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kəʊm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556834"/>
                  </a:ext>
                </a:extLst>
              </a:tr>
              <a:tr h="7147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Father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/ˈ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fɑːðə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queue</a:t>
                      </a:r>
                      <a:endParaRPr lang="en-IN" sz="2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2400" dirty="0" err="1">
                          <a:latin typeface="Garamond" panose="02020404030301010803" pitchFamily="18" charset="0"/>
                        </a:rPr>
                        <a:t>kju</a:t>
                      </a:r>
                      <a:r>
                        <a:rPr lang="en-IN" sz="2400" dirty="0">
                          <a:latin typeface="Garamond" panose="02020404030301010803" pitchFamily="18" charset="0"/>
                        </a:rPr>
                        <a:t>ː/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309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74A4E9-81EE-4415-BDBA-A550A447F17A}"/>
                  </a:ext>
                </a:extLst>
              </p14:cNvPr>
              <p14:cNvContentPartPr/>
              <p14:nvPr/>
            </p14:nvContentPartPr>
            <p14:xfrm>
              <a:off x="2202058" y="21921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74A4E9-81EE-4415-BDBA-A550A447F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3058" y="21834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2129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E2E1-E159-42CB-9E5C-4F5AF404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Phonetics?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A19C-05AA-47D3-8AE1-DA75447FC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</a:t>
            </a:r>
            <a:r>
              <a:rPr lang="en-US" sz="2400" b="0" i="0" u="none" strike="noStrike" baseline="0" dirty="0"/>
              <a:t>s the science of human speech sound</a:t>
            </a:r>
          </a:p>
          <a:p>
            <a:r>
              <a:rPr lang="en-US" sz="2400" dirty="0"/>
              <a:t>Systematic study of the sounds of speech</a:t>
            </a:r>
            <a:endParaRPr lang="en-US" sz="2400" b="0" i="0" u="none" strike="noStrike" baseline="0" dirty="0"/>
          </a:p>
          <a:p>
            <a:pPr algn="l"/>
            <a:r>
              <a:rPr lang="en-IN" sz="2400" dirty="0"/>
              <a:t>D</a:t>
            </a:r>
            <a:r>
              <a:rPr lang="en-IN" sz="2400" b="0" i="0" u="none" strike="noStrike" baseline="0" dirty="0"/>
              <a:t>eals with pronunciation and </a:t>
            </a:r>
            <a:r>
              <a:rPr lang="en-US" sz="2400" b="0" i="0" u="none" strike="noStrike" baseline="0" dirty="0"/>
              <a:t>representation of the sounds of speech</a:t>
            </a:r>
          </a:p>
          <a:p>
            <a:pPr algn="l"/>
            <a:r>
              <a:rPr lang="en-US" sz="2400" dirty="0"/>
              <a:t>Term phone means sound</a:t>
            </a:r>
          </a:p>
          <a:p>
            <a:pPr algn="l"/>
            <a:r>
              <a:rPr lang="en-US" sz="2400" dirty="0"/>
              <a:t>Languages are a set of sounds</a:t>
            </a:r>
          </a:p>
          <a:p>
            <a:pPr algn="l"/>
            <a:r>
              <a:rPr lang="en-US" sz="2400" dirty="0"/>
              <a:t>Mechanism of speech: speech organs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8C81E-30C2-4774-AE37-4180370D12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21096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E1DF-4AFA-410A-AC51-8E587A33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Sounds in Indian Languages</a:t>
            </a:r>
            <a:endParaRPr lang="en-IN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53364EB-CA9A-47B1-A710-CE1F53C5A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433595"/>
              </p:ext>
            </p:extLst>
          </p:nvPr>
        </p:nvGraphicFramePr>
        <p:xfrm>
          <a:off x="0" y="892174"/>
          <a:ext cx="9144000" cy="54003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862391829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518903236"/>
                    </a:ext>
                  </a:extLst>
                </a:gridCol>
              </a:tblGrid>
              <a:tr h="540038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6512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0C93B-DE79-4C8D-9DE1-343383AD29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4259EE-2A70-41E0-8EB4-2DBB601F1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175"/>
            <a:ext cx="4619209" cy="50736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7BC46D-D0BA-41F9-B4B5-99EB3F891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56407"/>
            <a:ext cx="3384069" cy="51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91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50C2-B6E1-4D8A-9DF6-79AD64AC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Sounds in English Language- Chart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34530-0087-4AD8-BC36-A20A78AB65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English and Communication Skills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1E2AB5-EDC3-4B56-9866-00B64DA01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A72C65-2A25-4709-B966-D81009CC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239928" cy="53525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1E685C-D550-423B-89CF-73A03694DE62}"/>
                  </a:ext>
                </a:extLst>
              </p14:cNvPr>
              <p14:cNvContentPartPr/>
              <p14:nvPr/>
            </p14:nvContentPartPr>
            <p14:xfrm>
              <a:off x="2306153" y="45605"/>
              <a:ext cx="210240" cy="194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1E685C-D550-423B-89CF-73A03694DE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7513" y="36965"/>
                <a:ext cx="2278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46932AE-81AB-400F-8C7F-4B65A63D79C4}"/>
                  </a:ext>
                </a:extLst>
              </p14:cNvPr>
              <p14:cNvContentPartPr/>
              <p14:nvPr/>
            </p14:nvContentPartPr>
            <p14:xfrm>
              <a:off x="1560953" y="335688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46932AE-81AB-400F-8C7F-4B65A63D79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2313" y="33478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7D458D-CF48-496D-A0F8-598CF9A145CF}"/>
                  </a:ext>
                </a:extLst>
              </p14:cNvPr>
              <p14:cNvContentPartPr/>
              <p14:nvPr/>
            </p14:nvContentPartPr>
            <p14:xfrm>
              <a:off x="1293833" y="146616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7D458D-CF48-496D-A0F8-598CF9A145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4833" y="14575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3E91C8B-EC6E-4871-B5CC-E1527F674B5C}"/>
                  </a:ext>
                </a:extLst>
              </p14:cNvPr>
              <p14:cNvContentPartPr/>
              <p14:nvPr/>
            </p14:nvContentPartPr>
            <p14:xfrm>
              <a:off x="3628793" y="2821205"/>
              <a:ext cx="15120" cy="7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3E91C8B-EC6E-4871-B5CC-E1527F674B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0153" y="2812205"/>
                <a:ext cx="3276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8779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2278</TotalTime>
  <Words>2537</Words>
  <Application>Microsoft Office PowerPoint</Application>
  <PresentationFormat>On-screen Show (4:3)</PresentationFormat>
  <Paragraphs>549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Garamond</vt:lpstr>
      <vt:lpstr>Palatino</vt:lpstr>
      <vt:lpstr>Times New Roman</vt:lpstr>
      <vt:lpstr>Wingdings</vt:lpstr>
      <vt:lpstr>Office Theme</vt:lpstr>
      <vt:lpstr>1_Office Theme</vt:lpstr>
      <vt:lpstr>3_Office Theme</vt:lpstr>
      <vt:lpstr>UNIT-I PHONETICS &amp; PRONUNCIATION</vt:lpstr>
      <vt:lpstr>PART B - LANGUAGE LABORATORY</vt:lpstr>
      <vt:lpstr>Introduction to Unit 1</vt:lpstr>
      <vt:lpstr>Unit 1-Chapter 1-Introduction to Phonetics</vt:lpstr>
      <vt:lpstr>Challenge in English Language</vt:lpstr>
      <vt:lpstr>Challenge in English Language</vt:lpstr>
      <vt:lpstr>What is Phonetics?</vt:lpstr>
      <vt:lpstr>Sounds in Indian Languages</vt:lpstr>
      <vt:lpstr>Sounds in English Language- Chart</vt:lpstr>
      <vt:lpstr>Sounds in English Language-Classification</vt:lpstr>
      <vt:lpstr>Phonemic Chart</vt:lpstr>
      <vt:lpstr>Consonant Sounds Symbols-Practice-Page 12</vt:lpstr>
      <vt:lpstr>Vowels Sounds Symbols-Practice Page 12</vt:lpstr>
      <vt:lpstr>Phonetic Transcription</vt:lpstr>
      <vt:lpstr>Vowels</vt:lpstr>
      <vt:lpstr> Vowels-Pure Vowels Monophthongs-Long 05</vt:lpstr>
      <vt:lpstr> Vowels-Pure Vowels-Monophthongs-short 07</vt:lpstr>
      <vt:lpstr> Diphthongs-08</vt:lpstr>
      <vt:lpstr> Consonants </vt:lpstr>
      <vt:lpstr>Consonants-Voiced and Voiceless</vt:lpstr>
      <vt:lpstr> 24 Consonants- 08 each in 03 slides</vt:lpstr>
      <vt:lpstr>24 Consonants- 08 each in 03 slides</vt:lpstr>
      <vt:lpstr>24 Consonants- 08 each in 03 slides</vt:lpstr>
      <vt:lpstr> Find the Number of Syllables </vt:lpstr>
      <vt:lpstr>Syllable-Phonetic Transcription</vt:lpstr>
      <vt:lpstr>Syllable &amp; Stress</vt:lpstr>
      <vt:lpstr>Phonetics Practice Exercise 1</vt:lpstr>
      <vt:lpstr>Phonetics Practice Exercise 2</vt:lpstr>
      <vt:lpstr>Phonetics Practice Exercise 2</vt:lpstr>
      <vt:lpstr>Exercise 4</vt:lpstr>
      <vt:lpstr>Exercise 4</vt:lpstr>
      <vt:lpstr>Exercise 4</vt:lpstr>
      <vt:lpstr>Exercise 5</vt:lpstr>
      <vt:lpstr>Exercise 5</vt:lpstr>
      <vt:lpstr>Exercise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&amp; Cognitive Communiqué</dc:title>
  <dc:creator>vishwanath</dc:creator>
  <cp:lastModifiedBy>Raksha Adappa</cp:lastModifiedBy>
  <cp:revision>531</cp:revision>
  <dcterms:created xsi:type="dcterms:W3CDTF">2014-12-15T02:17:36Z</dcterms:created>
  <dcterms:modified xsi:type="dcterms:W3CDTF">2024-08-27T04:10:45Z</dcterms:modified>
</cp:coreProperties>
</file>